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xlsx" ContentType="application/vnd.openxmlformats-officedocument.spreadsheetml.sheet"/>
  <Default Extension="tmp" ContentType="image/p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handoutMasterIdLst>
    <p:handoutMasterId r:id="rId79"/>
  </p:handoutMasterIdLst>
  <p:sldIdLst>
    <p:sldId id="256" r:id="rId2"/>
    <p:sldId id="281" r:id="rId3"/>
    <p:sldId id="277" r:id="rId4"/>
    <p:sldId id="258"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350" r:id="rId20"/>
    <p:sldId id="280" r:id="rId21"/>
    <p:sldId id="279" r:id="rId22"/>
    <p:sldId id="352" r:id="rId23"/>
    <p:sldId id="353" r:id="rId24"/>
    <p:sldId id="354" r:id="rId25"/>
    <p:sldId id="355" r:id="rId26"/>
    <p:sldId id="356" r:id="rId27"/>
    <p:sldId id="357" r:id="rId28"/>
    <p:sldId id="358" r:id="rId29"/>
    <p:sldId id="359" r:id="rId30"/>
    <p:sldId id="360" r:id="rId31"/>
    <p:sldId id="361" r:id="rId32"/>
    <p:sldId id="363" r:id="rId33"/>
    <p:sldId id="283" r:id="rId34"/>
    <p:sldId id="285" r:id="rId35"/>
    <p:sldId id="286" r:id="rId36"/>
    <p:sldId id="288" r:id="rId37"/>
    <p:sldId id="289" r:id="rId38"/>
    <p:sldId id="302" r:id="rId39"/>
    <p:sldId id="326" r:id="rId40"/>
    <p:sldId id="324" r:id="rId41"/>
    <p:sldId id="364" r:id="rId42"/>
    <p:sldId id="310" r:id="rId43"/>
    <p:sldId id="311" r:id="rId44"/>
    <p:sldId id="312" r:id="rId45"/>
    <p:sldId id="319" r:id="rId46"/>
    <p:sldId id="365" r:id="rId47"/>
    <p:sldId id="282" r:id="rId48"/>
    <p:sldId id="329" r:id="rId49"/>
    <p:sldId id="330" r:id="rId50"/>
    <p:sldId id="331" r:id="rId51"/>
    <p:sldId id="332" r:id="rId52"/>
    <p:sldId id="333" r:id="rId53"/>
    <p:sldId id="334" r:id="rId54"/>
    <p:sldId id="335" r:id="rId55"/>
    <p:sldId id="336" r:id="rId56"/>
    <p:sldId id="337" r:id="rId57"/>
    <p:sldId id="338" r:id="rId58"/>
    <p:sldId id="340" r:id="rId59"/>
    <p:sldId id="342" r:id="rId60"/>
    <p:sldId id="343" r:id="rId61"/>
    <p:sldId id="344" r:id="rId62"/>
    <p:sldId id="345" r:id="rId63"/>
    <p:sldId id="346" r:id="rId64"/>
    <p:sldId id="347" r:id="rId65"/>
    <p:sldId id="348" r:id="rId66"/>
    <p:sldId id="349" r:id="rId67"/>
    <p:sldId id="362" r:id="rId68"/>
    <p:sldId id="367" r:id="rId69"/>
    <p:sldId id="382" r:id="rId70"/>
    <p:sldId id="369" r:id="rId71"/>
    <p:sldId id="371" r:id="rId72"/>
    <p:sldId id="373" r:id="rId73"/>
    <p:sldId id="375" r:id="rId74"/>
    <p:sldId id="377" r:id="rId75"/>
    <p:sldId id="378" r:id="rId76"/>
    <p:sldId id="379"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EAFA"/>
    <a:srgbClr val="00A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65" autoAdjust="0"/>
  </p:normalViewPr>
  <p:slideViewPr>
    <p:cSldViewPr snapToGrid="0" snapToObjects="1">
      <p:cViewPr varScale="1">
        <p:scale>
          <a:sx n="96" d="100"/>
          <a:sy n="96" d="100"/>
        </p:scale>
        <p:origin x="-14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2800"/>
          </a:pPr>
          <a:endParaRPr lang="en-US"/>
        </a:p>
      </c:txPr>
    </c:title>
    <c:autoTitleDeleted val="0"/>
    <c:view3D>
      <c:rotX val="50"/>
      <c:rotY val="90"/>
      <c:rAngAx val="0"/>
      <c:perspective val="30"/>
    </c:view3D>
    <c:floor>
      <c:thickness val="0"/>
    </c:floor>
    <c:sideWall>
      <c:thickness val="0"/>
    </c:sideWall>
    <c:backWall>
      <c:thickness val="0"/>
    </c:backWall>
    <c:plotArea>
      <c:layout/>
      <c:pie3DChart>
        <c:varyColors val="1"/>
        <c:ser>
          <c:idx val="0"/>
          <c:order val="0"/>
          <c:tx>
            <c:strRef>
              <c:f>Sheet1!$B$1</c:f>
              <c:strCache>
                <c:ptCount val="1"/>
                <c:pt idx="0">
                  <c:v>Income</c:v>
                </c:pt>
              </c:strCache>
            </c:strRef>
          </c:tx>
          <c:spPr>
            <a:solidFill>
              <a:srgbClr val="FFC000"/>
            </a:solidFill>
          </c:spPr>
          <c:explosion val="25"/>
          <c:dPt>
            <c:idx val="0"/>
            <c:bubble3D val="0"/>
            <c:spPr>
              <a:solidFill>
                <a:srgbClr val="FF0000"/>
              </a:solidFill>
            </c:spPr>
          </c:dPt>
          <c:dLbls>
            <c:dLbl>
              <c:idx val="0"/>
              <c:layout>
                <c:manualLayout>
                  <c:x val="-0.0803159760546182"/>
                  <c:y val="-0.296185206355066"/>
                </c:manualLayout>
              </c:layout>
              <c:tx>
                <c:rich>
                  <a:bodyPr/>
                  <a:lstStyle/>
                  <a:p>
                    <a:pPr>
                      <a:defRPr sz="2400"/>
                    </a:pPr>
                    <a:r>
                      <a:rPr lang="en-US" sz="2400" dirty="0" smtClean="0"/>
                      <a:t>Grants 82%</a:t>
                    </a:r>
                  </a:p>
                </c:rich>
              </c:tx>
              <c:spPr/>
              <c:showLegendKey val="0"/>
              <c:showVal val="0"/>
              <c:showCatName val="1"/>
              <c:showSerName val="0"/>
              <c:showPercent val="1"/>
              <c:showBubbleSize val="0"/>
            </c:dLbl>
            <c:dLbl>
              <c:idx val="1"/>
              <c:layout>
                <c:manualLayout>
                  <c:x val="0.0396871825379596"/>
                  <c:y val="0.0191695726152313"/>
                </c:manualLayout>
              </c:layout>
              <c:tx>
                <c:rich>
                  <a:bodyPr/>
                  <a:lstStyle/>
                  <a:p>
                    <a:r>
                      <a:rPr lang="en-US" sz="2400" dirty="0" smtClean="0"/>
                      <a:t>Fundraising 9%</a:t>
                    </a:r>
                    <a:endParaRPr lang="en-US" sz="2400" dirty="0"/>
                  </a:p>
                </c:rich>
              </c:tx>
              <c:showLegendKey val="0"/>
              <c:showVal val="0"/>
              <c:showCatName val="1"/>
              <c:showSerName val="0"/>
              <c:showPercent val="1"/>
              <c:showBubbleSize val="0"/>
            </c:dLbl>
            <c:dLbl>
              <c:idx val="2"/>
              <c:layout>
                <c:manualLayout>
                  <c:x val="0.046566515922582"/>
                  <c:y val="0.112181936939854"/>
                </c:manualLayout>
              </c:layout>
              <c:tx>
                <c:rich>
                  <a:bodyPr/>
                  <a:lstStyle/>
                  <a:p>
                    <a:pPr>
                      <a:defRPr sz="2400"/>
                    </a:pPr>
                    <a:r>
                      <a:rPr lang="en-US" sz="2400" dirty="0"/>
                      <a:t>€</a:t>
                    </a:r>
                    <a:r>
                      <a:rPr lang="en-US" sz="2400" dirty="0" smtClean="0"/>
                      <a:t>50</a:t>
                    </a:r>
                    <a:r>
                      <a:rPr lang="en-US" sz="2400" baseline="0" dirty="0" smtClean="0"/>
                      <a:t> </a:t>
                    </a:r>
                    <a:r>
                      <a:rPr lang="en-US" sz="2400" dirty="0" smtClean="0"/>
                      <a:t> </a:t>
                    </a:r>
                    <a:r>
                      <a:rPr lang="en-US" sz="2400" dirty="0"/>
                      <a:t>9%</a:t>
                    </a:r>
                  </a:p>
                </c:rich>
              </c:tx>
              <c:spPr/>
              <c:showLegendKey val="0"/>
              <c:showVal val="0"/>
              <c:showCatName val="1"/>
              <c:showSerName val="0"/>
              <c:showPercent val="1"/>
              <c:showBubbleSize val="0"/>
            </c:dLbl>
            <c:showLegendKey val="0"/>
            <c:showVal val="1"/>
            <c:showCatName val="1"/>
            <c:showSerName val="0"/>
            <c:showPercent val="0"/>
            <c:showBubbleSize val="0"/>
            <c:showLeaderLines val="0"/>
          </c:dLbls>
          <c:cat>
            <c:strRef>
              <c:f>Sheet1!$A$2:$A$4</c:f>
              <c:strCache>
                <c:ptCount val="3"/>
                <c:pt idx="0">
                  <c:v>Grants</c:v>
                </c:pt>
                <c:pt idx="1">
                  <c:v>Fundraising</c:v>
                </c:pt>
                <c:pt idx="2">
                  <c:v>€50</c:v>
                </c:pt>
              </c:strCache>
            </c:strRef>
          </c:cat>
          <c:val>
            <c:numRef>
              <c:f>Sheet1!$B$2:$B$4</c:f>
              <c:numCache>
                <c:formatCode>General</c:formatCode>
                <c:ptCount val="3"/>
                <c:pt idx="0">
                  <c:v>215324.75</c:v>
                </c:pt>
                <c:pt idx="1">
                  <c:v>23813.35</c:v>
                </c:pt>
                <c:pt idx="2">
                  <c:v>23950.0</c:v>
                </c:pt>
              </c:numCache>
            </c:numRef>
          </c:val>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400" b="0">
                <a:latin typeface="Cambria"/>
                <a:cs typeface="Cambria"/>
              </a:defRPr>
            </a:pPr>
            <a:r>
              <a:rPr lang="en-US" sz="4400" b="0" dirty="0" smtClean="0">
                <a:latin typeface="Cambria"/>
                <a:cs typeface="Cambria"/>
              </a:rPr>
              <a:t>School</a:t>
            </a:r>
            <a:r>
              <a:rPr lang="en-US" sz="4400" b="0" baseline="0" dirty="0" smtClean="0">
                <a:latin typeface="Cambria"/>
                <a:cs typeface="Cambria"/>
              </a:rPr>
              <a:t> </a:t>
            </a:r>
            <a:r>
              <a:rPr lang="en-US" sz="4400" b="0" dirty="0" smtClean="0">
                <a:latin typeface="Cambria"/>
                <a:cs typeface="Cambria"/>
              </a:rPr>
              <a:t>Expenses</a:t>
            </a:r>
            <a:endParaRPr lang="en-US" sz="4400" b="0" dirty="0">
              <a:latin typeface="Cambria"/>
              <a:cs typeface="Cambria"/>
            </a:endParaRPr>
          </a:p>
        </c:rich>
      </c:tx>
      <c:layout>
        <c:manualLayout>
          <c:xMode val="edge"/>
          <c:yMode val="edge"/>
          <c:x val="0.269141130376195"/>
          <c:y val="0.0523293504628912"/>
        </c:manualLayout>
      </c:layout>
      <c:overlay val="0"/>
    </c:title>
    <c:autoTitleDeleted val="0"/>
    <c:plotArea>
      <c:layout/>
      <c:pieChart>
        <c:varyColors val="1"/>
        <c:ser>
          <c:idx val="0"/>
          <c:order val="0"/>
          <c:tx>
            <c:strRef>
              <c:f>Sheet1!$B$1</c:f>
              <c:strCache>
                <c:ptCount val="1"/>
                <c:pt idx="0">
                  <c:v>Expenses</c:v>
                </c:pt>
              </c:strCache>
            </c:strRef>
          </c:tx>
          <c:spPr>
            <a:solidFill>
              <a:srgbClr val="00B050"/>
            </a:solidFill>
            <a:ln>
              <a:solidFill>
                <a:schemeClr val="tx1"/>
              </a:solidFill>
            </a:ln>
          </c:spPr>
          <c:explosion val="25"/>
          <c:dPt>
            <c:idx val="0"/>
            <c:bubble3D val="0"/>
            <c:explosion val="0"/>
            <c:spPr>
              <a:solidFill>
                <a:srgbClr val="0070C0"/>
              </a:solidFill>
              <a:ln>
                <a:solidFill>
                  <a:schemeClr val="tx1"/>
                </a:solidFill>
              </a:ln>
            </c:spPr>
          </c:dPt>
          <c:dLbls>
            <c:dLbl>
              <c:idx val="0"/>
              <c:layout>
                <c:manualLayout>
                  <c:x val="-0.126988802319456"/>
                  <c:y val="-0.178430571206374"/>
                </c:manualLayout>
              </c:layout>
              <c:showLegendKey val="0"/>
              <c:showVal val="0"/>
              <c:showCatName val="1"/>
              <c:showSerName val="0"/>
              <c:showPercent val="1"/>
              <c:showBubbleSize val="0"/>
            </c:dLbl>
            <c:dLbl>
              <c:idx val="1"/>
              <c:layout>
                <c:manualLayout>
                  <c:x val="0.167699220695908"/>
                  <c:y val="0.238163250481326"/>
                </c:manualLayout>
              </c:layout>
              <c:showLegendKey val="0"/>
              <c:showVal val="0"/>
              <c:showCatName val="1"/>
              <c:showSerName val="0"/>
              <c:showPercent val="1"/>
              <c:showBubbleSize val="0"/>
            </c:dLbl>
            <c:txPr>
              <a:bodyPr/>
              <a:lstStyle/>
              <a:p>
                <a:pPr>
                  <a:defRPr sz="2800" b="1" baseline="0">
                    <a:solidFill>
                      <a:schemeClr val="bg1"/>
                    </a:solidFill>
                    <a:latin typeface="Cambria"/>
                    <a:cs typeface="Cambria"/>
                  </a:defRPr>
                </a:pPr>
                <a:endParaRPr lang="en-US"/>
              </a:p>
            </c:txPr>
            <c:showLegendKey val="0"/>
            <c:showVal val="0"/>
            <c:showCatName val="1"/>
            <c:showSerName val="0"/>
            <c:showPercent val="1"/>
            <c:showBubbleSize val="0"/>
            <c:showLeaderLines val="0"/>
          </c:dLbls>
          <c:cat>
            <c:strRef>
              <c:f>Sheet1!$A$2:$A$3</c:f>
              <c:strCache>
                <c:ptCount val="2"/>
                <c:pt idx="0">
                  <c:v>Children</c:v>
                </c:pt>
                <c:pt idx="1">
                  <c:v>Running Costs</c:v>
                </c:pt>
              </c:strCache>
            </c:strRef>
          </c:cat>
          <c:val>
            <c:numRef>
              <c:f>Sheet1!$B$2:$B$3</c:f>
              <c:numCache>
                <c:formatCode>0.00</c:formatCode>
                <c:ptCount val="2"/>
                <c:pt idx="0">
                  <c:v>104399.6</c:v>
                </c:pt>
                <c:pt idx="1">
                  <c:v>147900.0</c:v>
                </c:pt>
              </c:numCache>
            </c:numRef>
          </c:val>
        </c:ser>
        <c:dLbls>
          <c:showLegendKey val="0"/>
          <c:showVal val="0"/>
          <c:showCatName val="0"/>
          <c:showSerName val="0"/>
          <c:showPercent val="0"/>
          <c:showBubbleSize val="0"/>
          <c:showLeaderLines val="0"/>
        </c:dLbls>
        <c:firstSliceAng val="7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200" b="0">
                <a:solidFill>
                  <a:srgbClr val="000000"/>
                </a:solidFill>
                <a:latin typeface="Cambria"/>
                <a:cs typeface="Cambria"/>
              </a:defRPr>
            </a:pPr>
            <a:r>
              <a:rPr lang="en-US" sz="4200" b="0" dirty="0" smtClean="0">
                <a:solidFill>
                  <a:srgbClr val="000000"/>
                </a:solidFill>
                <a:latin typeface="Cambria"/>
                <a:cs typeface="Cambria"/>
              </a:rPr>
              <a:t>School Expenses</a:t>
            </a:r>
          </a:p>
          <a:p>
            <a:pPr>
              <a:defRPr sz="4200" b="0">
                <a:solidFill>
                  <a:srgbClr val="000000"/>
                </a:solidFill>
                <a:latin typeface="Cambria"/>
                <a:cs typeface="Cambria"/>
              </a:defRPr>
            </a:pPr>
            <a:endParaRPr lang="en-US" sz="4200" b="0" dirty="0" smtClean="0">
              <a:solidFill>
                <a:srgbClr val="000000"/>
              </a:solidFill>
              <a:latin typeface="Cambria"/>
              <a:cs typeface="Cambria"/>
            </a:endParaRPr>
          </a:p>
          <a:p>
            <a:pPr>
              <a:defRPr sz="4200" b="0">
                <a:solidFill>
                  <a:srgbClr val="000000"/>
                </a:solidFill>
                <a:latin typeface="Cambria"/>
                <a:cs typeface="Cambria"/>
              </a:defRPr>
            </a:pPr>
            <a:endParaRPr lang="en-US" sz="4200" b="0" dirty="0">
              <a:solidFill>
                <a:srgbClr val="000000"/>
              </a:solidFill>
              <a:latin typeface="Cambria"/>
              <a:cs typeface="Cambria"/>
            </a:endParaRPr>
          </a:p>
        </c:rich>
      </c:tx>
      <c:layout>
        <c:manualLayout>
          <c:xMode val="edge"/>
          <c:yMode val="edge"/>
          <c:x val="0.270003355729145"/>
          <c:y val="0.0"/>
        </c:manualLayout>
      </c:layout>
      <c:overlay val="0"/>
    </c:title>
    <c:autoTitleDeleted val="0"/>
    <c:plotArea>
      <c:layout>
        <c:manualLayout>
          <c:layoutTarget val="inner"/>
          <c:xMode val="edge"/>
          <c:yMode val="edge"/>
          <c:x val="0.155501093613298"/>
          <c:y val="0.0924164056909517"/>
          <c:w val="0.619606701259059"/>
          <c:h val="0.84934851183826"/>
        </c:manualLayout>
      </c:layout>
      <c:pieChart>
        <c:varyColors val="1"/>
        <c:ser>
          <c:idx val="0"/>
          <c:order val="0"/>
          <c:tx>
            <c:strRef>
              <c:f>Sheet1!$B$1</c:f>
              <c:strCache>
                <c:ptCount val="1"/>
                <c:pt idx="0">
                  <c:v>Expenses</c:v>
                </c:pt>
              </c:strCache>
            </c:strRef>
          </c:tx>
          <c:spPr>
            <a:ln>
              <a:solidFill>
                <a:schemeClr val="tx1"/>
              </a:solidFill>
            </a:ln>
          </c:spPr>
          <c:dPt>
            <c:idx val="0"/>
            <c:bubble3D val="0"/>
            <c:explosion val="21"/>
            <c:spPr>
              <a:solidFill>
                <a:srgbClr val="FFFFFF"/>
              </a:solidFill>
              <a:ln>
                <a:noFill/>
              </a:ln>
            </c:spPr>
          </c:dPt>
          <c:dPt>
            <c:idx val="1"/>
            <c:bubble3D val="0"/>
            <c:explosion val="14"/>
            <c:spPr>
              <a:noFill/>
              <a:ln>
                <a:solidFill>
                  <a:srgbClr val="FFFFFF"/>
                </a:solidFill>
              </a:ln>
            </c:spPr>
          </c:dPt>
          <c:dPt>
            <c:idx val="2"/>
            <c:bubble3D val="0"/>
            <c:explosion val="17"/>
            <c:spPr>
              <a:solidFill>
                <a:srgbClr val="FFFFFF"/>
              </a:solidFill>
              <a:ln>
                <a:solidFill>
                  <a:srgbClr val="FFFFFF"/>
                </a:solidFill>
              </a:ln>
            </c:spPr>
          </c:dPt>
          <c:dPt>
            <c:idx val="3"/>
            <c:bubble3D val="0"/>
            <c:explosion val="14"/>
            <c:spPr>
              <a:solidFill>
                <a:srgbClr val="FFFFFF"/>
              </a:solidFill>
              <a:ln>
                <a:solidFill>
                  <a:srgbClr val="FFFFFF"/>
                </a:solidFill>
              </a:ln>
            </c:spPr>
          </c:dPt>
          <c:dPt>
            <c:idx val="4"/>
            <c:bubble3D val="0"/>
            <c:explosion val="14"/>
            <c:spPr>
              <a:solidFill>
                <a:srgbClr val="FFFFFF"/>
              </a:solidFill>
              <a:ln>
                <a:solidFill>
                  <a:srgbClr val="FFFFFF"/>
                </a:solidFill>
              </a:ln>
            </c:spPr>
          </c:dPt>
          <c:dLbls>
            <c:dLbl>
              <c:idx val="0"/>
              <c:delete val="1"/>
            </c:dLbl>
            <c:dLbl>
              <c:idx val="1"/>
              <c:delete val="1"/>
            </c:dLbl>
            <c:dLbl>
              <c:idx val="2"/>
              <c:delete val="1"/>
            </c:dLbl>
            <c:dLbl>
              <c:idx val="3"/>
              <c:delete val="1"/>
            </c:dLbl>
            <c:dLbl>
              <c:idx val="4"/>
              <c:delete val="1"/>
            </c:dLbl>
            <c:dLbl>
              <c:idx val="5"/>
              <c:layout>
                <c:manualLayout>
                  <c:x val="0.132127054188879"/>
                  <c:y val="-0.177403436655186"/>
                </c:manualLayout>
              </c:layout>
              <c:showLegendKey val="0"/>
              <c:showVal val="0"/>
              <c:showCatName val="1"/>
              <c:showSerName val="0"/>
              <c:showPercent val="1"/>
              <c:showBubbleSize val="0"/>
            </c:dLbl>
            <c:dLbl>
              <c:idx val="6"/>
              <c:layout>
                <c:manualLayout>
                  <c:x val="0.163358442868825"/>
                  <c:y val="-3.59266630334083E-17"/>
                </c:manualLayout>
              </c:layout>
              <c:dLblPos val="bestFit"/>
              <c:showLegendKey val="0"/>
              <c:showVal val="0"/>
              <c:showCatName val="1"/>
              <c:showSerName val="0"/>
              <c:showPercent val="1"/>
              <c:showBubbleSize val="0"/>
            </c:dLbl>
            <c:dLbl>
              <c:idx val="7"/>
              <c:layout>
                <c:manualLayout>
                  <c:x val="-0.0739662806136295"/>
                  <c:y val="0.116570234886182"/>
                </c:manualLayout>
              </c:layout>
              <c:showLegendKey val="0"/>
              <c:showVal val="0"/>
              <c:showCatName val="1"/>
              <c:showSerName val="0"/>
              <c:showPercent val="1"/>
              <c:showBubbleSize val="0"/>
            </c:dLbl>
            <c:dLbl>
              <c:idx val="8"/>
              <c:layout>
                <c:manualLayout>
                  <c:x val="-0.00933343471854665"/>
                  <c:y val="0.00958566332135935"/>
                </c:manualLayout>
              </c:layout>
              <c:showLegendKey val="0"/>
              <c:showVal val="0"/>
              <c:showCatName val="1"/>
              <c:showSerName val="0"/>
              <c:showPercent val="1"/>
              <c:showBubbleSize val="0"/>
            </c:dLbl>
            <c:txPr>
              <a:bodyPr/>
              <a:lstStyle/>
              <a:p>
                <a:pPr>
                  <a:defRPr sz="1800">
                    <a:latin typeface="Cambria"/>
                    <a:cs typeface="Cambria"/>
                  </a:defRPr>
                </a:pPr>
                <a:endParaRPr lang="en-US"/>
              </a:p>
            </c:txPr>
            <c:showLegendKey val="0"/>
            <c:showVal val="0"/>
            <c:showCatName val="1"/>
            <c:showSerName val="0"/>
            <c:showPercent val="1"/>
            <c:showBubbleSize val="0"/>
            <c:showLeaderLines val="0"/>
          </c:dLbls>
          <c:cat>
            <c:strRef>
              <c:f>Sheet1!$A$2:$A$10</c:f>
              <c:strCache>
                <c:ptCount val="9"/>
                <c:pt idx="0">
                  <c:v>Resources</c:v>
                </c:pt>
                <c:pt idx="1">
                  <c:v>Printing</c:v>
                </c:pt>
                <c:pt idx="2">
                  <c:v>Transport</c:v>
                </c:pt>
                <c:pt idx="3">
                  <c:v>I.T</c:v>
                </c:pt>
                <c:pt idx="4">
                  <c:v>Membership</c:v>
                </c:pt>
                <c:pt idx="5">
                  <c:v>Maintenance</c:v>
                </c:pt>
                <c:pt idx="6">
                  <c:v>Wages</c:v>
                </c:pt>
                <c:pt idx="7">
                  <c:v>Utilities</c:v>
                </c:pt>
                <c:pt idx="8">
                  <c:v>Office Supplies</c:v>
                </c:pt>
              </c:strCache>
            </c:strRef>
          </c:cat>
          <c:val>
            <c:numRef>
              <c:f>Sheet1!$B$2:$B$10</c:f>
              <c:numCache>
                <c:formatCode>General</c:formatCode>
                <c:ptCount val="9"/>
                <c:pt idx="0">
                  <c:v>72853.5</c:v>
                </c:pt>
                <c:pt idx="1">
                  <c:v>10516.4</c:v>
                </c:pt>
                <c:pt idx="2">
                  <c:v>6083.91</c:v>
                </c:pt>
                <c:pt idx="3" formatCode="0.00">
                  <c:v>9260.76</c:v>
                </c:pt>
                <c:pt idx="4" formatCode="0.00">
                  <c:v>5685.0</c:v>
                </c:pt>
                <c:pt idx="5">
                  <c:v>30220.85</c:v>
                </c:pt>
                <c:pt idx="6">
                  <c:v>79727.43999999999</c:v>
                </c:pt>
                <c:pt idx="7">
                  <c:v>32466.72</c:v>
                </c:pt>
                <c:pt idx="8" formatCode="0.00">
                  <c:v>5484.940000000001</c:v>
                </c:pt>
              </c:numCache>
            </c:numRef>
          </c:val>
        </c:ser>
        <c:dLbls>
          <c:showLegendKey val="0"/>
          <c:showVal val="0"/>
          <c:showCatName val="0"/>
          <c:showSerName val="0"/>
          <c:showPercent val="0"/>
          <c:showBubbleSize val="0"/>
          <c:showLeaderLines val="0"/>
        </c:dLbls>
        <c:firstSliceAng val="4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200" b="0">
                <a:solidFill>
                  <a:srgbClr val="000000"/>
                </a:solidFill>
                <a:latin typeface="Cambria"/>
                <a:cs typeface="Cambria"/>
              </a:defRPr>
            </a:pPr>
            <a:endParaRPr lang="en-US" sz="4200" b="0" dirty="0" smtClean="0">
              <a:solidFill>
                <a:srgbClr val="000000"/>
              </a:solidFill>
              <a:latin typeface="Cambria"/>
              <a:cs typeface="Cambria"/>
            </a:endParaRPr>
          </a:p>
          <a:p>
            <a:pPr>
              <a:defRPr sz="4200" b="0">
                <a:solidFill>
                  <a:srgbClr val="000000"/>
                </a:solidFill>
                <a:latin typeface="Cambria"/>
                <a:cs typeface="Cambria"/>
              </a:defRPr>
            </a:pPr>
            <a:endParaRPr lang="en-US" sz="4200" b="0" dirty="0" smtClean="0">
              <a:solidFill>
                <a:srgbClr val="000000"/>
              </a:solidFill>
              <a:latin typeface="Cambria"/>
              <a:cs typeface="Cambria"/>
            </a:endParaRPr>
          </a:p>
          <a:p>
            <a:pPr>
              <a:defRPr sz="4200" b="0">
                <a:solidFill>
                  <a:srgbClr val="000000"/>
                </a:solidFill>
                <a:latin typeface="Cambria"/>
                <a:cs typeface="Cambria"/>
              </a:defRPr>
            </a:pPr>
            <a:endParaRPr lang="en-US" sz="4200" b="0" dirty="0">
              <a:solidFill>
                <a:srgbClr val="000000"/>
              </a:solidFill>
              <a:latin typeface="Cambria"/>
              <a:cs typeface="Cambria"/>
            </a:endParaRPr>
          </a:p>
        </c:rich>
      </c:tx>
      <c:layout>
        <c:manualLayout>
          <c:xMode val="edge"/>
          <c:yMode val="edge"/>
          <c:x val="0.268614501312336"/>
          <c:y val="0.0"/>
        </c:manualLayout>
      </c:layout>
      <c:overlay val="0"/>
    </c:title>
    <c:autoTitleDeleted val="0"/>
    <c:plotArea>
      <c:layout>
        <c:manualLayout>
          <c:layoutTarget val="inner"/>
          <c:xMode val="edge"/>
          <c:yMode val="edge"/>
          <c:x val="0.155501093613298"/>
          <c:y val="0.0924164056909517"/>
          <c:w val="0.619606701259059"/>
          <c:h val="0.84934851183826"/>
        </c:manualLayout>
      </c:layout>
      <c:pieChart>
        <c:varyColors val="1"/>
        <c:ser>
          <c:idx val="0"/>
          <c:order val="0"/>
          <c:tx>
            <c:strRef>
              <c:f>Sheet1!$B$1</c:f>
              <c:strCache>
                <c:ptCount val="1"/>
                <c:pt idx="0">
                  <c:v>Expenses</c:v>
                </c:pt>
              </c:strCache>
            </c:strRef>
          </c:tx>
          <c:spPr>
            <a:ln>
              <a:solidFill>
                <a:schemeClr val="tx1"/>
              </a:solidFill>
            </a:ln>
          </c:spPr>
          <c:dPt>
            <c:idx val="5"/>
            <c:bubble3D val="0"/>
            <c:explosion val="8"/>
            <c:spPr>
              <a:noFill/>
              <a:ln>
                <a:noFill/>
              </a:ln>
            </c:spPr>
          </c:dPt>
          <c:dPt>
            <c:idx val="6"/>
            <c:bubble3D val="0"/>
            <c:spPr>
              <a:noFill/>
              <a:ln>
                <a:noFill/>
              </a:ln>
            </c:spPr>
          </c:dPt>
          <c:dPt>
            <c:idx val="7"/>
            <c:bubble3D val="0"/>
            <c:spPr>
              <a:noFill/>
              <a:ln>
                <a:noFill/>
              </a:ln>
            </c:spPr>
          </c:dPt>
          <c:dPt>
            <c:idx val="8"/>
            <c:bubble3D val="0"/>
            <c:explosion val="6"/>
            <c:spPr>
              <a:noFill/>
              <a:ln>
                <a:noFill/>
              </a:ln>
            </c:spPr>
          </c:dPt>
          <c:dLbls>
            <c:dLbl>
              <c:idx val="0"/>
              <c:layout>
                <c:manualLayout>
                  <c:x val="-0.161272609054367"/>
                  <c:y val="-0.0552152100059058"/>
                </c:manualLayout>
              </c:layout>
              <c:showLegendKey val="0"/>
              <c:showVal val="0"/>
              <c:showCatName val="1"/>
              <c:showSerName val="0"/>
              <c:showPercent val="1"/>
              <c:showBubbleSize val="0"/>
            </c:dLbl>
            <c:dLbl>
              <c:idx val="1"/>
              <c:layout>
                <c:manualLayout>
                  <c:x val="-0.0791899606299212"/>
                  <c:y val="-0.121359640951214"/>
                </c:manualLayout>
              </c:layout>
              <c:showLegendKey val="0"/>
              <c:showVal val="0"/>
              <c:showCatName val="1"/>
              <c:showSerName val="0"/>
              <c:showPercent val="1"/>
              <c:showBubbleSize val="0"/>
            </c:dLbl>
            <c:dLbl>
              <c:idx val="2"/>
              <c:layout>
                <c:manualLayout>
                  <c:x val="0.0181960848643919"/>
                  <c:y val="-0.000554635201638599"/>
                </c:manualLayout>
              </c:layout>
              <c:showLegendKey val="0"/>
              <c:showVal val="0"/>
              <c:showCatName val="1"/>
              <c:showSerName val="0"/>
              <c:showPercent val="1"/>
              <c:showBubbleSize val="0"/>
            </c:dLbl>
            <c:dLbl>
              <c:idx val="3"/>
              <c:layout>
                <c:manualLayout>
                  <c:x val="-0.0128279746281715"/>
                  <c:y val="-0.0779214248502678"/>
                </c:manualLayout>
              </c:layout>
              <c:showLegendKey val="0"/>
              <c:showVal val="0"/>
              <c:showCatName val="1"/>
              <c:showSerName val="0"/>
              <c:showPercent val="1"/>
              <c:showBubbleSize val="0"/>
            </c:dLbl>
            <c:dLbl>
              <c:idx val="4"/>
              <c:layout>
                <c:manualLayout>
                  <c:x val="-0.178659339457568"/>
                  <c:y val="-0.00113671290456194"/>
                </c:manualLayout>
              </c:layout>
              <c:tx>
                <c:rich>
                  <a:bodyPr/>
                  <a:lstStyle/>
                  <a:p>
                    <a:r>
                      <a:rPr lang="en-US" sz="1800" smtClean="0">
                        <a:latin typeface="Cambria"/>
                        <a:cs typeface="Cambria"/>
                      </a:rPr>
                      <a:t>ET Membership</a:t>
                    </a:r>
                    <a:r>
                      <a:rPr lang="en-US" sz="1800">
                        <a:latin typeface="Cambria"/>
                        <a:cs typeface="Cambria"/>
                      </a:rPr>
                      <a:t>
1%</a:t>
                    </a:r>
                    <a:endParaRPr lang="en-US"/>
                  </a:p>
                </c:rich>
              </c:tx>
              <c:showLegendKey val="0"/>
              <c:showVal val="0"/>
              <c:showCatName val="1"/>
              <c:showSerName val="0"/>
              <c:showPercent val="1"/>
              <c:showBubbleSize val="0"/>
            </c:dLbl>
            <c:dLbl>
              <c:idx val="5"/>
              <c:delete val="1"/>
            </c:dLbl>
            <c:dLbl>
              <c:idx val="6"/>
              <c:delete val="1"/>
            </c:dLbl>
            <c:dLbl>
              <c:idx val="7"/>
              <c:delete val="1"/>
            </c:dLbl>
            <c:dLbl>
              <c:idx val="8"/>
              <c:delete val="1"/>
            </c:dLbl>
            <c:txPr>
              <a:bodyPr/>
              <a:lstStyle/>
              <a:p>
                <a:pPr>
                  <a:defRPr sz="1800">
                    <a:latin typeface="Cambria"/>
                    <a:cs typeface="Cambria"/>
                  </a:defRPr>
                </a:pPr>
                <a:endParaRPr lang="en-US"/>
              </a:p>
            </c:txPr>
            <c:showLegendKey val="0"/>
            <c:showVal val="0"/>
            <c:showCatName val="1"/>
            <c:showSerName val="0"/>
            <c:showPercent val="1"/>
            <c:showBubbleSize val="0"/>
            <c:showLeaderLines val="0"/>
          </c:dLbls>
          <c:cat>
            <c:strRef>
              <c:f>Sheet1!$A$2:$A$10</c:f>
              <c:strCache>
                <c:ptCount val="9"/>
                <c:pt idx="0">
                  <c:v>Resources</c:v>
                </c:pt>
                <c:pt idx="1">
                  <c:v>Printing</c:v>
                </c:pt>
                <c:pt idx="2">
                  <c:v>Transport</c:v>
                </c:pt>
                <c:pt idx="3">
                  <c:v>I.T</c:v>
                </c:pt>
                <c:pt idx="4">
                  <c:v>Membership</c:v>
                </c:pt>
                <c:pt idx="5">
                  <c:v>Maintenance</c:v>
                </c:pt>
                <c:pt idx="6">
                  <c:v>Wages</c:v>
                </c:pt>
                <c:pt idx="7">
                  <c:v>Utilities</c:v>
                </c:pt>
                <c:pt idx="8">
                  <c:v>Office Supplies</c:v>
                </c:pt>
              </c:strCache>
            </c:strRef>
          </c:cat>
          <c:val>
            <c:numRef>
              <c:f>Sheet1!$B$2:$B$10</c:f>
              <c:numCache>
                <c:formatCode>General</c:formatCode>
                <c:ptCount val="9"/>
                <c:pt idx="0">
                  <c:v>72853.5</c:v>
                </c:pt>
                <c:pt idx="1">
                  <c:v>10516.4</c:v>
                </c:pt>
                <c:pt idx="2">
                  <c:v>6083.91</c:v>
                </c:pt>
                <c:pt idx="3" formatCode="0.00">
                  <c:v>9260.76</c:v>
                </c:pt>
                <c:pt idx="4" formatCode="0.00">
                  <c:v>5685.0</c:v>
                </c:pt>
                <c:pt idx="5">
                  <c:v>30220.85</c:v>
                </c:pt>
                <c:pt idx="6">
                  <c:v>79727.43999999999</c:v>
                </c:pt>
                <c:pt idx="7">
                  <c:v>32466.72</c:v>
                </c:pt>
                <c:pt idx="8" formatCode="0.00">
                  <c:v>5484.940000000001</c:v>
                </c:pt>
              </c:numCache>
            </c:numRef>
          </c:val>
        </c:ser>
        <c:dLbls>
          <c:showLegendKey val="0"/>
          <c:showVal val="0"/>
          <c:showCatName val="0"/>
          <c:showSerName val="0"/>
          <c:showPercent val="0"/>
          <c:showBubbleSize val="0"/>
          <c:showLeaderLines val="0"/>
        </c:dLbls>
        <c:firstSliceAng val="40"/>
      </c:pieChart>
    </c:plotArea>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6362F6-3459-44DE-99CB-AB3B795FDAC4}"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IE"/>
        </a:p>
      </dgm:t>
    </dgm:pt>
    <dgm:pt modelId="{2B83510E-0A54-416A-AD74-B804DACE2249}">
      <dgm:prSet>
        <dgm:style>
          <a:lnRef idx="2">
            <a:schemeClr val="dk1"/>
          </a:lnRef>
          <a:fillRef idx="1">
            <a:schemeClr val="lt1"/>
          </a:fillRef>
          <a:effectRef idx="0">
            <a:schemeClr val="dk1"/>
          </a:effectRef>
          <a:fontRef idx="minor">
            <a:schemeClr val="dk1"/>
          </a:fontRef>
        </dgm:style>
      </dgm:prSet>
      <dgm:spPr/>
      <dgm:t>
        <a:bodyPr/>
        <a:lstStyle/>
        <a:p>
          <a:pPr rtl="0"/>
          <a:r>
            <a:rPr lang="en-IE" dirty="0" smtClean="0"/>
            <a:t>Learning Together to Live Together</a:t>
          </a:r>
          <a:endParaRPr lang="en-IE" dirty="0"/>
        </a:p>
      </dgm:t>
    </dgm:pt>
    <dgm:pt modelId="{BECD29C9-AAFB-40AD-BBA1-1FD813E03A69}" type="parTrans" cxnId="{AFF689EF-8182-4EC9-93CD-B921783FD1BE}">
      <dgm:prSet/>
      <dgm:spPr/>
      <dgm:t>
        <a:bodyPr/>
        <a:lstStyle/>
        <a:p>
          <a:endParaRPr lang="en-IE"/>
        </a:p>
      </dgm:t>
    </dgm:pt>
    <dgm:pt modelId="{BEE81847-138F-40C2-A0C8-0BAEF66E598A}" type="sibTrans" cxnId="{AFF689EF-8182-4EC9-93CD-B921783FD1BE}">
      <dgm:prSet/>
      <dgm:spPr/>
      <dgm:t>
        <a:bodyPr/>
        <a:lstStyle/>
        <a:p>
          <a:endParaRPr lang="en-IE"/>
        </a:p>
      </dgm:t>
    </dgm:pt>
    <dgm:pt modelId="{BB5F657F-AA08-42BE-9F50-CF1C7FDBE26D}" type="pres">
      <dgm:prSet presAssocID="{F56362F6-3459-44DE-99CB-AB3B795FDAC4}" presName="compositeShape" presStyleCnt="0">
        <dgm:presLayoutVars>
          <dgm:dir/>
          <dgm:resizeHandles/>
        </dgm:presLayoutVars>
      </dgm:prSet>
      <dgm:spPr/>
      <dgm:t>
        <a:bodyPr/>
        <a:lstStyle/>
        <a:p>
          <a:endParaRPr lang="en-IE"/>
        </a:p>
      </dgm:t>
    </dgm:pt>
    <dgm:pt modelId="{95B16607-11EC-46AA-8058-7DB14E1D8AD6}" type="pres">
      <dgm:prSet presAssocID="{F56362F6-3459-44DE-99CB-AB3B795FDAC4}" presName="pyramid" presStyleLbl="node1" presStyleIdx="0" presStyleCnt="1"/>
      <dgm:spPr>
        <a:solidFill>
          <a:srgbClr val="FFC000"/>
        </a:solidFill>
        <a:ln>
          <a:solidFill>
            <a:srgbClr val="000000"/>
          </a:solidFill>
        </a:ln>
      </dgm:spPr>
      <dgm:t>
        <a:bodyPr/>
        <a:lstStyle/>
        <a:p>
          <a:endParaRPr lang="en-US"/>
        </a:p>
      </dgm:t>
    </dgm:pt>
    <dgm:pt modelId="{48701592-E7BD-4381-85A1-ABB7781F1781}" type="pres">
      <dgm:prSet presAssocID="{F56362F6-3459-44DE-99CB-AB3B795FDAC4}" presName="theList" presStyleCnt="0"/>
      <dgm:spPr/>
    </dgm:pt>
    <dgm:pt modelId="{B617E3E7-8117-40D9-8611-C1578929F17B}" type="pres">
      <dgm:prSet presAssocID="{2B83510E-0A54-416A-AD74-B804DACE2249}" presName="aNode" presStyleLbl="fgAcc1" presStyleIdx="0" presStyleCnt="1" custScaleX="180477" custScaleY="37017" custLinFactY="9512" custLinFactNeighborX="-51585" custLinFactNeighborY="100000">
        <dgm:presLayoutVars>
          <dgm:bulletEnabled val="1"/>
        </dgm:presLayoutVars>
      </dgm:prSet>
      <dgm:spPr/>
      <dgm:t>
        <a:bodyPr/>
        <a:lstStyle/>
        <a:p>
          <a:endParaRPr lang="en-IE"/>
        </a:p>
      </dgm:t>
    </dgm:pt>
    <dgm:pt modelId="{EC7E2F72-0E76-4737-BE6C-4550DD05B37A}" type="pres">
      <dgm:prSet presAssocID="{2B83510E-0A54-416A-AD74-B804DACE2249}" presName="aSpace" presStyleCnt="0"/>
      <dgm:spPr/>
    </dgm:pt>
  </dgm:ptLst>
  <dgm:cxnLst>
    <dgm:cxn modelId="{599EF3E4-7D98-704E-814A-CEC3E8BB64BF}" type="presOf" srcId="{2B83510E-0A54-416A-AD74-B804DACE2249}" destId="{B617E3E7-8117-40D9-8611-C1578929F17B}" srcOrd="0" destOrd="0" presId="urn:microsoft.com/office/officeart/2005/8/layout/pyramid2"/>
    <dgm:cxn modelId="{AFF689EF-8182-4EC9-93CD-B921783FD1BE}" srcId="{F56362F6-3459-44DE-99CB-AB3B795FDAC4}" destId="{2B83510E-0A54-416A-AD74-B804DACE2249}" srcOrd="0" destOrd="0" parTransId="{BECD29C9-AAFB-40AD-BBA1-1FD813E03A69}" sibTransId="{BEE81847-138F-40C2-A0C8-0BAEF66E598A}"/>
    <dgm:cxn modelId="{D8B21AA2-8EE0-1046-942E-C2E626BD0170}" type="presOf" srcId="{F56362F6-3459-44DE-99CB-AB3B795FDAC4}" destId="{BB5F657F-AA08-42BE-9F50-CF1C7FDBE26D}" srcOrd="0" destOrd="0" presId="urn:microsoft.com/office/officeart/2005/8/layout/pyramid2"/>
    <dgm:cxn modelId="{0BF6C575-ABF4-5440-9478-7ACFB50939A6}" type="presParOf" srcId="{BB5F657F-AA08-42BE-9F50-CF1C7FDBE26D}" destId="{95B16607-11EC-46AA-8058-7DB14E1D8AD6}" srcOrd="0" destOrd="0" presId="urn:microsoft.com/office/officeart/2005/8/layout/pyramid2"/>
    <dgm:cxn modelId="{960FEA81-DAC3-1F4D-9E08-518A31E47452}" type="presParOf" srcId="{BB5F657F-AA08-42BE-9F50-CF1C7FDBE26D}" destId="{48701592-E7BD-4381-85A1-ABB7781F1781}" srcOrd="1" destOrd="0" presId="urn:microsoft.com/office/officeart/2005/8/layout/pyramid2"/>
    <dgm:cxn modelId="{61F5FAA8-138F-BA42-8B09-C9BA87E0A210}" type="presParOf" srcId="{48701592-E7BD-4381-85A1-ABB7781F1781}" destId="{B617E3E7-8117-40D9-8611-C1578929F17B}" srcOrd="0" destOrd="0" presId="urn:microsoft.com/office/officeart/2005/8/layout/pyramid2"/>
    <dgm:cxn modelId="{C6C44FC9-7DD6-FF49-BE5F-3B9DE2CEA8DE}" type="presParOf" srcId="{48701592-E7BD-4381-85A1-ABB7781F1781}" destId="{EC7E2F72-0E76-4737-BE6C-4550DD05B37A}" srcOrd="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16607-11EC-46AA-8058-7DB14E1D8AD6}">
      <dsp:nvSpPr>
        <dsp:cNvPr id="0" name=""/>
        <dsp:cNvSpPr/>
      </dsp:nvSpPr>
      <dsp:spPr>
        <a:xfrm>
          <a:off x="767376" y="0"/>
          <a:ext cx="3960440" cy="3960440"/>
        </a:xfrm>
        <a:prstGeom prst="triangle">
          <a:avLst/>
        </a:prstGeom>
        <a:solidFill>
          <a:srgbClr val="FFC000"/>
        </a:solidFill>
        <a:ln w="25400" cap="flat" cmpd="sng" algn="ctr">
          <a:solidFill>
            <a:srgbClr val="000000"/>
          </a:solidFill>
          <a:prstDash val="solid"/>
        </a:ln>
        <a:effectLst/>
      </dsp:spPr>
      <dsp:style>
        <a:lnRef idx="2">
          <a:scrgbClr r="0" g="0" b="0"/>
        </a:lnRef>
        <a:fillRef idx="1">
          <a:scrgbClr r="0" g="0" b="0"/>
        </a:fillRef>
        <a:effectRef idx="0">
          <a:scrgbClr r="0" g="0" b="0"/>
        </a:effectRef>
        <a:fontRef idx="minor">
          <a:schemeClr val="lt1"/>
        </a:fontRef>
      </dsp:style>
    </dsp:sp>
    <dsp:sp modelId="{B617E3E7-8117-40D9-8611-C1578929F17B}">
      <dsp:nvSpPr>
        <dsp:cNvPr id="0" name=""/>
        <dsp:cNvSpPr/>
      </dsp:nvSpPr>
      <dsp:spPr>
        <a:xfrm>
          <a:off x="383796" y="1893201"/>
          <a:ext cx="4645994" cy="1172828"/>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lang="en-IE" sz="2900" kern="1200" dirty="0" smtClean="0"/>
            <a:t>Learning Together to Live Together</a:t>
          </a:r>
          <a:endParaRPr lang="en-IE" sz="2900" kern="1200" dirty="0"/>
        </a:p>
      </dsp:txBody>
      <dsp:txXfrm>
        <a:off x="441049" y="1950454"/>
        <a:ext cx="4531488" cy="105832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0.63922</cdr:x>
      <cdr:y>0.14731</cdr:y>
    </cdr:from>
    <cdr:to>
      <cdr:x>0.67839</cdr:x>
      <cdr:y>0.19561</cdr:y>
    </cdr:to>
    <cdr:cxnSp macro="">
      <cdr:nvCxnSpPr>
        <cdr:cNvPr id="3" name="Straight Connector 2"/>
        <cdr:cNvCxnSpPr/>
      </cdr:nvCxnSpPr>
      <cdr:spPr>
        <a:xfrm xmlns:a="http://schemas.openxmlformats.org/drawingml/2006/main" flipV="1">
          <a:off x="5844996" y="993087"/>
          <a:ext cx="358189" cy="325603"/>
        </a:xfrm>
        <a:prstGeom xmlns:a="http://schemas.openxmlformats.org/drawingml/2006/main" prst="line">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0.54862</cdr:x>
      <cdr:y>0.89383</cdr:y>
    </cdr:from>
    <cdr:to>
      <cdr:x>0.57156</cdr:x>
      <cdr:y>0.93459</cdr:y>
    </cdr:to>
    <cdr:cxnSp macro="">
      <cdr:nvCxnSpPr>
        <cdr:cNvPr id="8" name="Straight Connector 7"/>
        <cdr:cNvCxnSpPr/>
      </cdr:nvCxnSpPr>
      <cdr:spPr>
        <a:xfrm xmlns:a="http://schemas.openxmlformats.org/drawingml/2006/main" flipH="1" flipV="1">
          <a:off x="5016605" y="6025605"/>
          <a:ext cx="209701" cy="274801"/>
        </a:xfrm>
        <a:prstGeom xmlns:a="http://schemas.openxmlformats.org/drawingml/2006/main" prst="line">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0.32762</cdr:x>
      <cdr:y>0.90561</cdr:y>
    </cdr:from>
    <cdr:to>
      <cdr:x>0.44158</cdr:x>
      <cdr:y>0.94425</cdr:y>
    </cdr:to>
    <cdr:cxnSp macro="">
      <cdr:nvCxnSpPr>
        <cdr:cNvPr id="4" name="Straight Connector 3"/>
        <cdr:cNvCxnSpPr/>
      </cdr:nvCxnSpPr>
      <cdr:spPr>
        <a:xfrm xmlns:a="http://schemas.openxmlformats.org/drawingml/2006/main" flipV="1">
          <a:off x="2995764" y="6105046"/>
          <a:ext cx="1042005" cy="260480"/>
        </a:xfrm>
        <a:prstGeom xmlns:a="http://schemas.openxmlformats.org/drawingml/2006/main" prst="line">
          <a:avLst/>
        </a:prstGeom>
        <a:ln xmlns:a="http://schemas.openxmlformats.org/drawingml/2006/main">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E8E54E-84F8-0C42-B03F-29C753994CB0}" type="datetimeFigureOut">
              <a:rPr lang="en-US" smtClean="0"/>
              <a:t>28/10/2013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06AA95-410A-5841-9996-6C1A7E1F0929}" type="slidenum">
              <a:rPr lang="en-US" smtClean="0"/>
              <a:t>‹#›</a:t>
            </a:fld>
            <a:endParaRPr lang="en-US"/>
          </a:p>
        </p:txBody>
      </p:sp>
    </p:spTree>
    <p:extLst>
      <p:ext uri="{BB962C8B-B14F-4D97-AF65-F5344CB8AC3E}">
        <p14:creationId xmlns:p14="http://schemas.microsoft.com/office/powerpoint/2010/main" val="802191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E42099-EE5F-B145-BB9D-D249B588AACE}" type="datetimeFigureOut">
              <a:rPr lang="en-US" smtClean="0"/>
              <a:t>28/10/2013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55A8AA-1E1D-014D-8056-BBC9887543F7}" type="slidenum">
              <a:rPr lang="en-US" smtClean="0"/>
              <a:t>‹#›</a:t>
            </a:fld>
            <a:endParaRPr lang="en-US"/>
          </a:p>
        </p:txBody>
      </p:sp>
    </p:spTree>
    <p:extLst>
      <p:ext uri="{BB962C8B-B14F-4D97-AF65-F5344CB8AC3E}">
        <p14:creationId xmlns:p14="http://schemas.microsoft.com/office/powerpoint/2010/main" val="30192466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IE" baseline="0" dirty="0" smtClean="0"/>
          </a:p>
        </p:txBody>
      </p:sp>
      <p:sp>
        <p:nvSpPr>
          <p:cNvPr id="4" name="Slide Number Placeholder 3"/>
          <p:cNvSpPr>
            <a:spLocks noGrp="1"/>
          </p:cNvSpPr>
          <p:nvPr>
            <p:ph type="sldNum" sz="quarter" idx="10"/>
          </p:nvPr>
        </p:nvSpPr>
        <p:spPr/>
        <p:txBody>
          <a:bodyPr/>
          <a:lstStyle/>
          <a:p>
            <a:fld id="{A0B51735-EBEE-402C-BF96-12D64A90AF05}" type="slidenum">
              <a:rPr lang="en-IE" smtClean="0"/>
              <a:pPr/>
              <a:t>48</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A0B51735-EBEE-402C-BF96-12D64A90AF05}" type="slidenum">
              <a:rPr lang="en-IE" smtClean="0"/>
              <a:pPr/>
              <a:t>52</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IE" baseline="0" dirty="0" smtClean="0"/>
          </a:p>
        </p:txBody>
      </p:sp>
      <p:sp>
        <p:nvSpPr>
          <p:cNvPr id="4" name="Slide Number Placeholder 3"/>
          <p:cNvSpPr>
            <a:spLocks noGrp="1"/>
          </p:cNvSpPr>
          <p:nvPr>
            <p:ph type="sldNum" sz="quarter" idx="10"/>
          </p:nvPr>
        </p:nvSpPr>
        <p:spPr/>
        <p:txBody>
          <a:bodyPr/>
          <a:lstStyle/>
          <a:p>
            <a:fld id="{A0B51735-EBEE-402C-BF96-12D64A90AF05}" type="slidenum">
              <a:rPr lang="en-IE" smtClean="0"/>
              <a:pPr/>
              <a:t>55</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AA82-0A89-3449-B0DC-A9B1128C9627}" type="slidenum">
              <a:rPr lang="en-US" smtClean="0"/>
              <a:t>69</a:t>
            </a:fld>
            <a:endParaRPr lang="en-US"/>
          </a:p>
        </p:txBody>
      </p:sp>
    </p:spTree>
    <p:extLst>
      <p:ext uri="{BB962C8B-B14F-4D97-AF65-F5344CB8AC3E}">
        <p14:creationId xmlns:p14="http://schemas.microsoft.com/office/powerpoint/2010/main" val="319914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AA82-0A89-3449-B0DC-A9B1128C9627}" type="slidenum">
              <a:rPr lang="en-US" smtClean="0"/>
              <a:t>70</a:t>
            </a:fld>
            <a:endParaRPr lang="en-US"/>
          </a:p>
        </p:txBody>
      </p:sp>
    </p:spTree>
    <p:extLst>
      <p:ext uri="{BB962C8B-B14F-4D97-AF65-F5344CB8AC3E}">
        <p14:creationId xmlns:p14="http://schemas.microsoft.com/office/powerpoint/2010/main" val="319914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AA82-0A89-3449-B0DC-A9B1128C9627}" type="slidenum">
              <a:rPr lang="en-US" smtClean="0"/>
              <a:t>71</a:t>
            </a:fld>
            <a:endParaRPr lang="en-US"/>
          </a:p>
        </p:txBody>
      </p:sp>
    </p:spTree>
    <p:extLst>
      <p:ext uri="{BB962C8B-B14F-4D97-AF65-F5344CB8AC3E}">
        <p14:creationId xmlns:p14="http://schemas.microsoft.com/office/powerpoint/2010/main" val="319914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AA82-0A89-3449-B0DC-A9B1128C9627}" type="slidenum">
              <a:rPr lang="en-US" smtClean="0"/>
              <a:t>72</a:t>
            </a:fld>
            <a:endParaRPr lang="en-US"/>
          </a:p>
        </p:txBody>
      </p:sp>
    </p:spTree>
    <p:extLst>
      <p:ext uri="{BB962C8B-B14F-4D97-AF65-F5344CB8AC3E}">
        <p14:creationId xmlns:p14="http://schemas.microsoft.com/office/powerpoint/2010/main" val="3199140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AA82-0A89-3449-B0DC-A9B1128C9627}" type="slidenum">
              <a:rPr lang="en-US" smtClean="0"/>
              <a:t>73</a:t>
            </a:fld>
            <a:endParaRPr lang="en-US"/>
          </a:p>
        </p:txBody>
      </p:sp>
    </p:spTree>
    <p:extLst>
      <p:ext uri="{BB962C8B-B14F-4D97-AF65-F5344CB8AC3E}">
        <p14:creationId xmlns:p14="http://schemas.microsoft.com/office/powerpoint/2010/main" val="3199140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A6AA82-0A89-3449-B0DC-A9B1128C9627}" type="slidenum">
              <a:rPr lang="en-US" smtClean="0"/>
              <a:t>74</a:t>
            </a:fld>
            <a:endParaRPr lang="en-US"/>
          </a:p>
        </p:txBody>
      </p:sp>
    </p:spTree>
    <p:extLst>
      <p:ext uri="{BB962C8B-B14F-4D97-AF65-F5344CB8AC3E}">
        <p14:creationId xmlns:p14="http://schemas.microsoft.com/office/powerpoint/2010/main" val="319914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3155FDF2-D1FF-0A47-B0C7-02523022E111}" type="datetimeFigureOut">
              <a:rPr lang="en-US" smtClean="0"/>
              <a:t>28/10/2013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320844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r>
              <a:rPr lang="ga-IE" smtClean="0"/>
              <a:t>Belmayne ET AGM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148717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r>
              <a:rPr lang="ga-IE" smtClean="0"/>
              <a:t>Belmayne ET AGM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288393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3155FDF2-D1FF-0A47-B0C7-02523022E111}" type="datetimeFigureOut">
              <a:rPr lang="en-US" smtClean="0"/>
              <a:t>28/10/2013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32563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r>
              <a:rPr lang="ga-IE" smtClean="0"/>
              <a:t>Belmayne ET AGM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329689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r>
              <a:rPr lang="ga-IE" smtClean="0"/>
              <a:t>Belmayne ET AGM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169852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r>
              <a:rPr lang="ga-IE" smtClean="0"/>
              <a:t>Belmayne ET AGM 2013</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102000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r>
              <a:rPr lang="ga-IE" smtClean="0"/>
              <a:t>Belmayne ET AGM 2013</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225612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ga-IE" smtClean="0"/>
              <a:t>Belmayne ET AGM 2013</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117182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r>
              <a:rPr lang="ga-IE" smtClean="0"/>
              <a:t>Belmayne ET AGM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164677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r>
              <a:rPr lang="ga-IE" smtClean="0"/>
              <a:t>Belmayne ET AGM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0BE78B-790A-D942-82A3-4E08AB8D792D}" type="slidenum">
              <a:rPr lang="en-US" smtClean="0"/>
              <a:t>‹#›</a:t>
            </a:fld>
            <a:endParaRPr lang="en-US"/>
          </a:p>
        </p:txBody>
      </p:sp>
    </p:spTree>
    <p:extLst>
      <p:ext uri="{BB962C8B-B14F-4D97-AF65-F5344CB8AC3E}">
        <p14:creationId xmlns:p14="http://schemas.microsoft.com/office/powerpoint/2010/main" val="37515400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5FDF2-D1FF-0A47-B0C7-02523022E111}" type="datetimeFigureOut">
              <a:rPr lang="en-US" smtClean="0"/>
              <a:t>28/10/2013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BE78B-790A-D942-82A3-4E08AB8D792D}" type="slidenum">
              <a:rPr lang="en-US" smtClean="0"/>
              <a:t>‹#›</a:t>
            </a:fld>
            <a:endParaRPr lang="en-US"/>
          </a:p>
        </p:txBody>
      </p:sp>
    </p:spTree>
    <p:extLst>
      <p:ext uri="{BB962C8B-B14F-4D97-AF65-F5344CB8AC3E}">
        <p14:creationId xmlns:p14="http://schemas.microsoft.com/office/powerpoint/2010/main" val="1151864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mp"/><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mp"/><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mp"/><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mp"/><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21.tm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21.tm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3.xml.rels><?xml version="1.0" encoding="UTF-8" standalone="yes"?>
<Relationships xmlns="http://schemas.openxmlformats.org/package/2006/relationships"><Relationship Id="rId3" Type="http://schemas.openxmlformats.org/officeDocument/2006/relationships/hyperlink" Target="http://www.everythingesl.net/lessons/light_festivals.php" TargetMode="External"/><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hyperlink" Target="http://www.harvestfestivals.net/harvestfestivals.ht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8.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9.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0.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2.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73.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734"/>
            <a:ext cx="7772400" cy="1470025"/>
          </a:xfrm>
        </p:spPr>
        <p:txBody>
          <a:bodyPr>
            <a:normAutofit fontScale="90000"/>
          </a:bodyPr>
          <a:lstStyle/>
          <a:p>
            <a:r>
              <a:rPr lang="en-US" dirty="0" err="1" smtClean="0">
                <a:latin typeface="Cooper Black"/>
                <a:cs typeface="Cooper Black"/>
              </a:rPr>
              <a:t>Belmayne</a:t>
            </a:r>
            <a:r>
              <a:rPr lang="en-US" dirty="0" smtClean="0">
                <a:latin typeface="Cooper Black"/>
                <a:cs typeface="Cooper Black"/>
              </a:rPr>
              <a:t> ETNS</a:t>
            </a:r>
            <a:br>
              <a:rPr lang="en-US" dirty="0" smtClean="0">
                <a:latin typeface="Cooper Black"/>
                <a:cs typeface="Cooper Black"/>
              </a:rPr>
            </a:br>
            <a:r>
              <a:rPr lang="en-US" dirty="0" smtClean="0">
                <a:latin typeface="Cooper Black"/>
                <a:cs typeface="Cooper Black"/>
              </a:rPr>
              <a:t>Annual General Meeting 2013</a:t>
            </a:r>
            <a:endParaRPr lang="en-US" dirty="0">
              <a:latin typeface="Cooper Black"/>
              <a:cs typeface="Cooper Black"/>
            </a:endParaRPr>
          </a:p>
        </p:txBody>
      </p:sp>
      <p:pic>
        <p:nvPicPr>
          <p:cNvPr id="4" name="Picture 3"/>
          <p:cNvPicPr>
            <a:picLocks noChangeAspect="1"/>
          </p:cNvPicPr>
          <p:nvPr/>
        </p:nvPicPr>
        <p:blipFill>
          <a:blip r:embed="rId2"/>
          <a:stretch>
            <a:fillRect/>
          </a:stretch>
        </p:blipFill>
        <p:spPr>
          <a:xfrm>
            <a:off x="2165418" y="1874759"/>
            <a:ext cx="4820189" cy="4820189"/>
          </a:xfrm>
          <a:prstGeom prst="rect">
            <a:avLst/>
          </a:prstGeom>
        </p:spPr>
      </p:pic>
    </p:spTree>
    <p:extLst>
      <p:ext uri="{BB962C8B-B14F-4D97-AF65-F5344CB8AC3E}">
        <p14:creationId xmlns:p14="http://schemas.microsoft.com/office/powerpoint/2010/main" val="25166176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1284"/>
            <a:ext cx="8845472" cy="4992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5436096" y="1916832"/>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403648" y="404676"/>
            <a:ext cx="7056784" cy="1200329"/>
          </a:xfrm>
          <a:prstGeom prst="rect">
            <a:avLst/>
          </a:prstGeom>
          <a:noFill/>
        </p:spPr>
        <p:txBody>
          <a:bodyPr wrap="square" rtlCol="0">
            <a:spAutoFit/>
          </a:bodyPr>
          <a:lstStyle/>
          <a:p>
            <a:r>
              <a:rPr lang="en-US" sz="3600" dirty="0" smtClean="0">
                <a:latin typeface="Cambria"/>
                <a:cs typeface="Cambria"/>
              </a:rPr>
              <a:t>Celine – Parent Rep </a:t>
            </a:r>
          </a:p>
          <a:p>
            <a:r>
              <a:rPr lang="en-US" sz="3600" dirty="0" smtClean="0">
                <a:latin typeface="Cambria"/>
                <a:cs typeface="Cambria"/>
              </a:rPr>
              <a:t>Parent Liaison</a:t>
            </a:r>
            <a:endParaRPr lang="en-IE" sz="3600" dirty="0">
              <a:latin typeface="Cambria"/>
              <a:cs typeface="Cambria"/>
            </a:endParaRPr>
          </a:p>
        </p:txBody>
      </p:sp>
      <p:pic>
        <p:nvPicPr>
          <p:cNvPr id="6" name="Picture 5"/>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12619586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95452"/>
            <a:ext cx="8845472" cy="500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6588224" y="1916832"/>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212075" y="781448"/>
            <a:ext cx="7056784" cy="1200329"/>
          </a:xfrm>
          <a:prstGeom prst="rect">
            <a:avLst/>
          </a:prstGeom>
          <a:noFill/>
        </p:spPr>
        <p:txBody>
          <a:bodyPr wrap="square" rtlCol="0">
            <a:spAutoFit/>
          </a:bodyPr>
          <a:lstStyle/>
          <a:p>
            <a:r>
              <a:rPr lang="en-US" sz="3600" dirty="0" err="1" smtClean="0">
                <a:latin typeface="Cambria"/>
                <a:cs typeface="Cambria"/>
              </a:rPr>
              <a:t>Gearóid</a:t>
            </a:r>
            <a:r>
              <a:rPr lang="en-US" sz="3600" dirty="0" smtClean="0">
                <a:latin typeface="Cambria"/>
                <a:cs typeface="Cambria"/>
              </a:rPr>
              <a:t> – Teacher Rep </a:t>
            </a:r>
          </a:p>
          <a:p>
            <a:endParaRPr lang="en-IE" sz="3600" dirty="0">
              <a:latin typeface="Cambria"/>
              <a:cs typeface="Cambria"/>
            </a:endParaRPr>
          </a:p>
        </p:txBody>
      </p:sp>
      <p:sp>
        <p:nvSpPr>
          <p:cNvPr id="4" name="TextBox 3"/>
          <p:cNvSpPr txBox="1"/>
          <p:nvPr/>
        </p:nvSpPr>
        <p:spPr>
          <a:xfrm>
            <a:off x="8026694" y="1416370"/>
            <a:ext cx="184666" cy="369332"/>
          </a:xfrm>
          <a:prstGeom prst="rect">
            <a:avLst/>
          </a:prstGeom>
          <a:noFill/>
        </p:spPr>
        <p:txBody>
          <a:bodyPr wrap="none" rtlCol="0">
            <a:spAutoFit/>
          </a:bodyPr>
          <a:lstStyle/>
          <a:p>
            <a:endParaRPr lang="en-US" dirty="0"/>
          </a:p>
        </p:txBody>
      </p:sp>
      <p:sp>
        <p:nvSpPr>
          <p:cNvPr id="6" name="TextBox 5"/>
          <p:cNvSpPr txBox="1"/>
          <p:nvPr/>
        </p:nvSpPr>
        <p:spPr>
          <a:xfrm>
            <a:off x="8368602" y="1416370"/>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22512363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90814"/>
            <a:ext cx="8845472" cy="4806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7740352" y="1916832"/>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403648" y="437237"/>
            <a:ext cx="7056784" cy="1200329"/>
          </a:xfrm>
          <a:prstGeom prst="rect">
            <a:avLst/>
          </a:prstGeom>
          <a:noFill/>
        </p:spPr>
        <p:txBody>
          <a:bodyPr wrap="square" rtlCol="0">
            <a:spAutoFit/>
          </a:bodyPr>
          <a:lstStyle/>
          <a:p>
            <a:r>
              <a:rPr lang="en-US" sz="3600" dirty="0" err="1" smtClean="0">
                <a:latin typeface="Cambria"/>
                <a:cs typeface="Cambria"/>
              </a:rPr>
              <a:t>Aideen</a:t>
            </a:r>
            <a:r>
              <a:rPr lang="en-US" sz="3600" dirty="0" smtClean="0">
                <a:latin typeface="Cambria"/>
                <a:cs typeface="Cambria"/>
              </a:rPr>
              <a:t> – Community  Rep </a:t>
            </a:r>
          </a:p>
          <a:p>
            <a:r>
              <a:rPr lang="en-US" sz="3600" dirty="0" smtClean="0">
                <a:latin typeface="Cambria"/>
                <a:cs typeface="Cambria"/>
              </a:rPr>
              <a:t>Staff </a:t>
            </a:r>
            <a:r>
              <a:rPr lang="en-US" sz="3600" dirty="0" err="1" smtClean="0">
                <a:latin typeface="Cambria"/>
                <a:cs typeface="Cambria"/>
              </a:rPr>
              <a:t>Liason</a:t>
            </a:r>
            <a:endParaRPr lang="en-IE" sz="3600" dirty="0">
              <a:latin typeface="Cambria"/>
              <a:cs typeface="Cambria"/>
            </a:endParaRPr>
          </a:p>
        </p:txBody>
      </p:sp>
      <p:pic>
        <p:nvPicPr>
          <p:cNvPr id="6" name="Picture 5"/>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11808887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554515" y="1682806"/>
            <a:ext cx="1944216" cy="1044116"/>
          </a:xfrm>
          <a:prstGeom prst="roundRect">
            <a:avLst/>
          </a:prstGeom>
          <a:solidFill>
            <a:srgbClr val="0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4197" y="1772816"/>
            <a:ext cx="1684852"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6206735" y="2636913"/>
            <a:ext cx="1944216" cy="1044116"/>
          </a:xfrm>
          <a:prstGeom prst="roundRect">
            <a:avLst/>
          </a:prstGeom>
          <a:solidFill>
            <a:srgbClr val="0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Parent Council</a:t>
            </a:r>
            <a:endParaRPr lang="en-IE" sz="2400" dirty="0">
              <a:solidFill>
                <a:schemeClr val="tx1"/>
              </a:solidFill>
            </a:endParaRPr>
          </a:p>
        </p:txBody>
      </p:sp>
      <p:sp>
        <p:nvSpPr>
          <p:cNvPr id="6" name="Rounded Rectangle 5"/>
          <p:cNvSpPr/>
          <p:nvPr/>
        </p:nvSpPr>
        <p:spPr>
          <a:xfrm>
            <a:off x="781504" y="2726922"/>
            <a:ext cx="2062304" cy="1170442"/>
          </a:xfrm>
          <a:prstGeom prst="roundRect">
            <a:avLst/>
          </a:prstGeom>
          <a:solidFill>
            <a:srgbClr val="0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 School Management Team (ISM)</a:t>
            </a:r>
            <a:endParaRPr lang="en-IE" sz="2400" dirty="0">
              <a:solidFill>
                <a:schemeClr val="tx1"/>
              </a:solidFill>
            </a:endParaRPr>
          </a:p>
        </p:txBody>
      </p:sp>
      <p:sp>
        <p:nvSpPr>
          <p:cNvPr id="7" name="Rounded Rectangle 6"/>
          <p:cNvSpPr/>
          <p:nvPr/>
        </p:nvSpPr>
        <p:spPr>
          <a:xfrm>
            <a:off x="6074627" y="4635135"/>
            <a:ext cx="1944216" cy="1044116"/>
          </a:xfrm>
          <a:prstGeom prst="roundRect">
            <a:avLst/>
          </a:prstGeom>
          <a:solidFill>
            <a:srgbClr val="0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Student Council</a:t>
            </a:r>
            <a:endParaRPr lang="en-IE" sz="2400" dirty="0">
              <a:solidFill>
                <a:schemeClr val="tx1"/>
              </a:solidFill>
            </a:endParaRPr>
          </a:p>
        </p:txBody>
      </p:sp>
      <p:sp>
        <p:nvSpPr>
          <p:cNvPr id="8" name="Rounded Rectangle 7"/>
          <p:cNvSpPr/>
          <p:nvPr/>
        </p:nvSpPr>
        <p:spPr>
          <a:xfrm>
            <a:off x="1043608" y="4725145"/>
            <a:ext cx="1944216" cy="1044116"/>
          </a:xfrm>
          <a:prstGeom prst="roundRect">
            <a:avLst/>
          </a:prstGeom>
          <a:solidFill>
            <a:srgbClr val="0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Parents</a:t>
            </a:r>
          </a:p>
        </p:txBody>
      </p:sp>
      <p:sp>
        <p:nvSpPr>
          <p:cNvPr id="10" name="Rounded Rectangle 9"/>
          <p:cNvSpPr/>
          <p:nvPr/>
        </p:nvSpPr>
        <p:spPr>
          <a:xfrm>
            <a:off x="3470431" y="5373217"/>
            <a:ext cx="1944216" cy="1044116"/>
          </a:xfrm>
          <a:prstGeom prst="roundRect">
            <a:avLst/>
          </a:prstGeom>
          <a:solidFill>
            <a:srgbClr val="00A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Staff</a:t>
            </a:r>
            <a:endParaRPr lang="en-IE" sz="2400" dirty="0">
              <a:solidFill>
                <a:schemeClr val="tx1"/>
              </a:solidFill>
            </a:endParaRPr>
          </a:p>
        </p:txBody>
      </p:sp>
      <p:sp>
        <p:nvSpPr>
          <p:cNvPr id="11" name="Quad Arrow 10"/>
          <p:cNvSpPr/>
          <p:nvPr/>
        </p:nvSpPr>
        <p:spPr>
          <a:xfrm>
            <a:off x="2678343" y="2853248"/>
            <a:ext cx="3528392" cy="2376264"/>
          </a:xfrm>
          <a:prstGeom prst="quad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2" name="Oval 1"/>
          <p:cNvSpPr/>
          <p:nvPr/>
        </p:nvSpPr>
        <p:spPr>
          <a:xfrm>
            <a:off x="3398423" y="3527082"/>
            <a:ext cx="2016224" cy="1080120"/>
          </a:xfrm>
          <a:prstGeom prst="ellipse">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Child</a:t>
            </a:r>
            <a:endParaRPr lang="en-IE" b="1" dirty="0"/>
          </a:p>
        </p:txBody>
      </p:sp>
      <p:sp>
        <p:nvSpPr>
          <p:cNvPr id="12" name="Title 1"/>
          <p:cNvSpPr>
            <a:spLocks noGrp="1"/>
          </p:cNvSpPr>
          <p:nvPr>
            <p:ph type="title"/>
          </p:nvPr>
        </p:nvSpPr>
        <p:spPr>
          <a:xfrm>
            <a:off x="457200" y="338328"/>
            <a:ext cx="8229600" cy="1252728"/>
          </a:xfrm>
        </p:spPr>
        <p:txBody>
          <a:bodyPr>
            <a:normAutofit/>
          </a:bodyPr>
          <a:lstStyle/>
          <a:p>
            <a:r>
              <a:rPr lang="en-US" dirty="0" smtClean="0">
                <a:latin typeface="Cambria"/>
                <a:cs typeface="Cambria"/>
              </a:rPr>
              <a:t>BOM - What do we do ?</a:t>
            </a:r>
            <a:endParaRPr lang="en-IE" dirty="0">
              <a:latin typeface="Cambria"/>
              <a:cs typeface="Cambria"/>
            </a:endParaRPr>
          </a:p>
        </p:txBody>
      </p:sp>
      <p:pic>
        <p:nvPicPr>
          <p:cNvPr id="13" name="Picture 12"/>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34762222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457200" y="338328"/>
            <a:ext cx="8229600" cy="1252728"/>
          </a:xfrm>
        </p:spPr>
        <p:txBody>
          <a:bodyPr>
            <a:normAutofit/>
          </a:bodyPr>
          <a:lstStyle/>
          <a:p>
            <a:r>
              <a:rPr lang="en-US" dirty="0" smtClean="0">
                <a:latin typeface="Cambria"/>
                <a:cs typeface="Cambria"/>
              </a:rPr>
              <a:t>BOM - What do we do ?</a:t>
            </a:r>
            <a:endParaRPr lang="en-IE" dirty="0">
              <a:latin typeface="Cambria"/>
              <a:cs typeface="Cambria"/>
            </a:endParaRPr>
          </a:p>
        </p:txBody>
      </p:sp>
      <p:sp>
        <p:nvSpPr>
          <p:cNvPr id="5" name="TextBox 4"/>
          <p:cNvSpPr txBox="1"/>
          <p:nvPr/>
        </p:nvSpPr>
        <p:spPr>
          <a:xfrm>
            <a:off x="4883100" y="1747757"/>
            <a:ext cx="4136755" cy="4395049"/>
          </a:xfrm>
          <a:prstGeom prst="rect">
            <a:avLst/>
          </a:prstGeom>
          <a:noFill/>
        </p:spPr>
        <p:txBody>
          <a:bodyPr wrap="square" rtlCol="0">
            <a:spAutoFit/>
          </a:bodyPr>
          <a:lstStyle/>
          <a:p>
            <a:pPr marL="342900" indent="-342900">
              <a:lnSpc>
                <a:spcPct val="130000"/>
              </a:lnSpc>
              <a:buFont typeface="Arial"/>
              <a:buChar char="•"/>
            </a:pPr>
            <a:r>
              <a:rPr lang="en-US" sz="2400" dirty="0" smtClean="0">
                <a:latin typeface="Cambria"/>
                <a:cs typeface="Cambria"/>
              </a:rPr>
              <a:t>Educate Together</a:t>
            </a:r>
          </a:p>
          <a:p>
            <a:pPr marL="342900" indent="-342900">
              <a:lnSpc>
                <a:spcPct val="130000"/>
              </a:lnSpc>
              <a:buFont typeface="Arial"/>
              <a:buChar char="•"/>
            </a:pPr>
            <a:r>
              <a:rPr lang="en-US" sz="2400" dirty="0" smtClean="0">
                <a:latin typeface="Cambria"/>
                <a:cs typeface="Cambria"/>
              </a:rPr>
              <a:t>Department Of Education</a:t>
            </a:r>
          </a:p>
          <a:p>
            <a:pPr marL="342900" indent="-342900">
              <a:lnSpc>
                <a:spcPct val="130000"/>
              </a:lnSpc>
              <a:buFont typeface="Arial"/>
              <a:buChar char="•"/>
            </a:pPr>
            <a:r>
              <a:rPr lang="en-US" sz="2400" dirty="0" smtClean="0">
                <a:latin typeface="Cambria"/>
                <a:cs typeface="Cambria"/>
              </a:rPr>
              <a:t>School Inspections</a:t>
            </a:r>
          </a:p>
          <a:p>
            <a:pPr marL="342900" indent="-342900">
              <a:lnSpc>
                <a:spcPct val="130000"/>
              </a:lnSpc>
              <a:buFont typeface="Arial"/>
              <a:buChar char="•"/>
            </a:pPr>
            <a:r>
              <a:rPr lang="en-US" sz="2400" dirty="0" smtClean="0">
                <a:latin typeface="Cambria"/>
                <a:cs typeface="Cambria"/>
              </a:rPr>
              <a:t>SENO’s</a:t>
            </a:r>
          </a:p>
          <a:p>
            <a:pPr marL="342900" indent="-342900">
              <a:lnSpc>
                <a:spcPct val="130000"/>
              </a:lnSpc>
              <a:buFont typeface="Arial"/>
              <a:buChar char="•"/>
            </a:pPr>
            <a:r>
              <a:rPr lang="en-US" sz="2400" dirty="0" smtClean="0">
                <a:latin typeface="Cambria"/>
                <a:cs typeface="Cambria"/>
              </a:rPr>
              <a:t>Legislation</a:t>
            </a:r>
          </a:p>
          <a:p>
            <a:pPr marL="342900" indent="-342900">
              <a:lnSpc>
                <a:spcPct val="130000"/>
              </a:lnSpc>
              <a:buFont typeface="Arial"/>
              <a:buChar char="•"/>
            </a:pPr>
            <a:r>
              <a:rPr lang="en-US" sz="2400" dirty="0" smtClean="0">
                <a:latin typeface="Cambria"/>
                <a:cs typeface="Cambria"/>
              </a:rPr>
              <a:t>Ombudsman</a:t>
            </a:r>
          </a:p>
          <a:p>
            <a:pPr marL="342900" indent="-342900">
              <a:lnSpc>
                <a:spcPct val="130000"/>
              </a:lnSpc>
              <a:buFont typeface="Arial"/>
              <a:buChar char="•"/>
            </a:pPr>
            <a:r>
              <a:rPr lang="en-US" sz="2400" dirty="0" smtClean="0">
                <a:latin typeface="Cambria"/>
                <a:cs typeface="Cambria"/>
              </a:rPr>
              <a:t>Child Protection</a:t>
            </a:r>
          </a:p>
          <a:p>
            <a:pPr marL="342900" indent="-342900">
              <a:lnSpc>
                <a:spcPct val="130000"/>
              </a:lnSpc>
              <a:buFont typeface="Arial"/>
              <a:buChar char="•"/>
            </a:pPr>
            <a:r>
              <a:rPr lang="en-US" sz="2400" dirty="0" smtClean="0">
                <a:latin typeface="Cambria"/>
                <a:cs typeface="Cambria"/>
              </a:rPr>
              <a:t>NEWB – School Attendance</a:t>
            </a:r>
          </a:p>
          <a:p>
            <a:pPr marL="342900" indent="-342900">
              <a:lnSpc>
                <a:spcPct val="130000"/>
              </a:lnSpc>
              <a:buFont typeface="Arial"/>
              <a:buChar char="•"/>
            </a:pPr>
            <a:r>
              <a:rPr lang="en-US" sz="2400" dirty="0" smtClean="0">
                <a:latin typeface="Cambria"/>
                <a:cs typeface="Cambria"/>
              </a:rPr>
              <a:t>School Completion</a:t>
            </a:r>
            <a:endParaRPr lang="en-IE" sz="2400" dirty="0">
              <a:latin typeface="Cambria"/>
              <a:cs typeface="Cambria"/>
            </a:endParaRPr>
          </a:p>
        </p:txBody>
      </p:sp>
      <p:pic>
        <p:nvPicPr>
          <p:cNvPr id="14" name="Picture 13"/>
          <p:cNvPicPr>
            <a:picLocks noChangeAspect="1"/>
          </p:cNvPicPr>
          <p:nvPr/>
        </p:nvPicPr>
        <p:blipFill>
          <a:blip r:embed="rId2"/>
          <a:stretch>
            <a:fillRect/>
          </a:stretch>
        </p:blipFill>
        <p:spPr>
          <a:xfrm>
            <a:off x="2" y="-130239"/>
            <a:ext cx="911687" cy="911687"/>
          </a:xfrm>
          <a:prstGeom prst="rect">
            <a:avLst/>
          </a:prstGeom>
        </p:spPr>
      </p:pic>
      <p:pic>
        <p:nvPicPr>
          <p:cNvPr id="24" name="Picture 23" descr="Screen Shot 2013-10-22 at 20.08.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59" y="2180405"/>
            <a:ext cx="4392647" cy="3962400"/>
          </a:xfrm>
          <a:prstGeom prst="rect">
            <a:avLst/>
          </a:prstGeom>
        </p:spPr>
      </p:pic>
    </p:spTree>
    <p:extLst>
      <p:ext uri="{BB962C8B-B14F-4D97-AF65-F5344CB8AC3E}">
        <p14:creationId xmlns:p14="http://schemas.microsoft.com/office/powerpoint/2010/main" val="33212785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mbria"/>
                <a:cs typeface="Cambria"/>
              </a:rPr>
              <a:t>BOM - What do we do ?</a:t>
            </a:r>
            <a:endParaRPr lang="en-IE" dirty="0">
              <a:latin typeface="Cambria"/>
              <a:cs typeface="Cambri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339" y="1556792"/>
            <a:ext cx="6781800" cy="4857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5881108" y="1716744"/>
            <a:ext cx="720080" cy="36004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ounded Rectangle 5"/>
          <p:cNvSpPr/>
          <p:nvPr/>
        </p:nvSpPr>
        <p:spPr>
          <a:xfrm>
            <a:off x="5220072" y="3377596"/>
            <a:ext cx="504056" cy="412651"/>
          </a:xfrm>
          <a:prstGeom prst="round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36057855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Cambria"/>
                <a:cs typeface="Cambria"/>
              </a:rPr>
              <a:t>New </a:t>
            </a:r>
            <a:r>
              <a:rPr lang="en-US" dirty="0" smtClean="0">
                <a:latin typeface="Cambria"/>
                <a:cs typeface="Cambria"/>
              </a:rPr>
              <a:t>Building</a:t>
            </a:r>
          </a:p>
          <a:p>
            <a:r>
              <a:rPr lang="en-US" dirty="0">
                <a:latin typeface="Cambria"/>
                <a:cs typeface="Cambria"/>
              </a:rPr>
              <a:t>Prefabs</a:t>
            </a:r>
          </a:p>
          <a:p>
            <a:r>
              <a:rPr lang="en-US" dirty="0">
                <a:latin typeface="Cambria"/>
                <a:cs typeface="Cambria"/>
              </a:rPr>
              <a:t>Interviews</a:t>
            </a:r>
          </a:p>
          <a:p>
            <a:r>
              <a:rPr lang="en-US" dirty="0">
                <a:latin typeface="Cambria"/>
                <a:cs typeface="Cambria"/>
              </a:rPr>
              <a:t>Child </a:t>
            </a:r>
            <a:r>
              <a:rPr lang="en-US" dirty="0" smtClean="0">
                <a:latin typeface="Cambria"/>
                <a:cs typeface="Cambria"/>
              </a:rPr>
              <a:t>protection</a:t>
            </a:r>
          </a:p>
          <a:p>
            <a:r>
              <a:rPr lang="en-US" dirty="0" smtClean="0">
                <a:latin typeface="Cambria"/>
                <a:cs typeface="Cambria"/>
              </a:rPr>
              <a:t>Ombudsman</a:t>
            </a:r>
          </a:p>
          <a:p>
            <a:endParaRPr lang="en-IE" dirty="0">
              <a:latin typeface="Cambria"/>
              <a:cs typeface="Cambria"/>
            </a:endParaRPr>
          </a:p>
        </p:txBody>
      </p:sp>
      <p:sp>
        <p:nvSpPr>
          <p:cNvPr id="2" name="Title 1"/>
          <p:cNvSpPr>
            <a:spLocks noGrp="1"/>
          </p:cNvSpPr>
          <p:nvPr>
            <p:ph type="title"/>
          </p:nvPr>
        </p:nvSpPr>
        <p:spPr/>
        <p:txBody>
          <a:bodyPr>
            <a:normAutofit/>
          </a:bodyPr>
          <a:lstStyle/>
          <a:p>
            <a:r>
              <a:rPr lang="en-US" dirty="0" smtClean="0">
                <a:latin typeface="Cambria"/>
                <a:cs typeface="Cambria"/>
              </a:rPr>
              <a:t>BOM - What do we do ?</a:t>
            </a:r>
            <a:endParaRPr lang="en-IE" dirty="0">
              <a:latin typeface="Cambria"/>
              <a:cs typeface="Cambria"/>
            </a:endParaRPr>
          </a:p>
        </p:txBody>
      </p:sp>
      <p:pic>
        <p:nvPicPr>
          <p:cNvPr id="4" name="Picture 3"/>
          <p:cNvPicPr>
            <a:picLocks noChangeAspect="1"/>
          </p:cNvPicPr>
          <p:nvPr/>
        </p:nvPicPr>
        <p:blipFill>
          <a:blip r:embed="rId2"/>
          <a:stretch>
            <a:fillRect/>
          </a:stretch>
        </p:blipFill>
        <p:spPr>
          <a:xfrm>
            <a:off x="3920842" y="1600201"/>
            <a:ext cx="4765959" cy="4960223"/>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770770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37078467"/>
              </p:ext>
            </p:extLst>
          </p:nvPr>
        </p:nvGraphicFramePr>
        <p:xfrm>
          <a:off x="341908" y="1417639"/>
          <a:ext cx="8645384" cy="521369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dirty="0" smtClean="0">
                <a:latin typeface="Cambria"/>
                <a:cs typeface="Cambria"/>
              </a:rPr>
              <a:t>School Finances</a:t>
            </a:r>
            <a:endParaRPr lang="en-IE" dirty="0">
              <a:latin typeface="Cambria"/>
              <a:cs typeface="Cambria"/>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20927444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933543492"/>
              </p:ext>
            </p:extLst>
          </p:nvPr>
        </p:nvGraphicFramePr>
        <p:xfrm>
          <a:off x="107504" y="188641"/>
          <a:ext cx="8928992" cy="655272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8043476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856646679"/>
              </p:ext>
            </p:extLst>
          </p:nvPr>
        </p:nvGraphicFramePr>
        <p:xfrm>
          <a:off x="0" y="58317"/>
          <a:ext cx="9144000" cy="67413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p:nvPr>
            <p:extLst>
              <p:ext uri="{D42A27DB-BD31-4B8C-83A1-F6EECF244321}">
                <p14:modId xmlns:p14="http://schemas.microsoft.com/office/powerpoint/2010/main" val="598607149"/>
              </p:ext>
            </p:extLst>
          </p:nvPr>
        </p:nvGraphicFramePr>
        <p:xfrm>
          <a:off x="363416" y="57718"/>
          <a:ext cx="9144000" cy="6741368"/>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3126373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5412"/>
            <a:ext cx="7772400" cy="1470025"/>
          </a:xfrm>
        </p:spPr>
        <p:txBody>
          <a:bodyPr>
            <a:normAutofit fontScale="90000"/>
          </a:bodyPr>
          <a:lstStyle/>
          <a:p>
            <a:r>
              <a:rPr lang="en-US" dirty="0" err="1" smtClean="0">
                <a:latin typeface="Cooper Black"/>
                <a:cs typeface="Cooper Black"/>
              </a:rPr>
              <a:t>Belmayne</a:t>
            </a:r>
            <a:r>
              <a:rPr lang="en-US" dirty="0" smtClean="0">
                <a:latin typeface="Cooper Black"/>
                <a:cs typeface="Cooper Black"/>
              </a:rPr>
              <a:t> ETNS</a:t>
            </a:r>
            <a:br>
              <a:rPr lang="en-US" dirty="0" smtClean="0">
                <a:latin typeface="Cooper Black"/>
                <a:cs typeface="Cooper Black"/>
              </a:rPr>
            </a:br>
            <a:r>
              <a:rPr lang="en-US" dirty="0" smtClean="0">
                <a:latin typeface="Cooper Black"/>
                <a:cs typeface="Cooper Black"/>
              </a:rPr>
              <a:t>Annual General Meeting 2013</a:t>
            </a:r>
            <a:endParaRPr lang="en-US" dirty="0">
              <a:latin typeface="Cooper Black"/>
              <a:cs typeface="Cooper Black"/>
            </a:endParaRPr>
          </a:p>
        </p:txBody>
      </p:sp>
      <p:pic>
        <p:nvPicPr>
          <p:cNvPr id="4" name="Picture 3"/>
          <p:cNvPicPr>
            <a:picLocks noChangeAspect="1"/>
          </p:cNvPicPr>
          <p:nvPr/>
        </p:nvPicPr>
        <p:blipFill>
          <a:blip r:embed="rId2"/>
          <a:stretch>
            <a:fillRect/>
          </a:stretch>
        </p:blipFill>
        <p:spPr>
          <a:xfrm>
            <a:off x="211659" y="1450583"/>
            <a:ext cx="4428520" cy="5244365"/>
          </a:xfrm>
          <a:prstGeom prst="rect">
            <a:avLst/>
          </a:prstGeom>
        </p:spPr>
      </p:pic>
      <p:sp>
        <p:nvSpPr>
          <p:cNvPr id="3" name="TextBox 2"/>
          <p:cNvSpPr txBox="1"/>
          <p:nvPr/>
        </p:nvSpPr>
        <p:spPr>
          <a:xfrm>
            <a:off x="4802992" y="1497340"/>
            <a:ext cx="4151739" cy="5416869"/>
          </a:xfrm>
          <a:prstGeom prst="rect">
            <a:avLst/>
          </a:prstGeom>
          <a:noFill/>
        </p:spPr>
        <p:txBody>
          <a:bodyPr wrap="square" rtlCol="0">
            <a:spAutoFit/>
          </a:bodyPr>
          <a:lstStyle/>
          <a:p>
            <a:pPr algn="ctr"/>
            <a:r>
              <a:rPr lang="en-US" sz="2800" b="1" dirty="0" smtClean="0">
                <a:latin typeface="Cambria"/>
                <a:cs typeface="Cambria"/>
              </a:rPr>
              <a:t>Agenda</a:t>
            </a:r>
          </a:p>
          <a:p>
            <a:endParaRPr lang="en-US" sz="800" dirty="0">
              <a:latin typeface="Cambria"/>
              <a:cs typeface="Cambria"/>
            </a:endParaRPr>
          </a:p>
          <a:p>
            <a:r>
              <a:rPr lang="en-US" sz="2800" dirty="0" smtClean="0">
                <a:latin typeface="Cambria"/>
                <a:cs typeface="Cambria"/>
              </a:rPr>
              <a:t>Board of Management</a:t>
            </a:r>
          </a:p>
          <a:p>
            <a:r>
              <a:rPr lang="en-US" sz="2800" dirty="0" smtClean="0">
                <a:latin typeface="Cambria"/>
                <a:cs typeface="Cambria"/>
              </a:rPr>
              <a:t>Student Council</a:t>
            </a:r>
          </a:p>
          <a:p>
            <a:r>
              <a:rPr lang="en-US" sz="2800" dirty="0" smtClean="0">
                <a:latin typeface="Cambria"/>
                <a:cs typeface="Cambria"/>
              </a:rPr>
              <a:t>Principal Input</a:t>
            </a:r>
          </a:p>
          <a:p>
            <a:r>
              <a:rPr lang="en-US" sz="2800" dirty="0" smtClean="0">
                <a:latin typeface="Cambria"/>
                <a:cs typeface="Cambria"/>
              </a:rPr>
              <a:t>Literacy/ Numeracy Input</a:t>
            </a:r>
          </a:p>
          <a:p>
            <a:r>
              <a:rPr lang="en-US" sz="2800" dirty="0" smtClean="0">
                <a:latin typeface="Cambria"/>
                <a:cs typeface="Cambria"/>
              </a:rPr>
              <a:t>Ethics and Ethos</a:t>
            </a:r>
          </a:p>
          <a:p>
            <a:r>
              <a:rPr lang="en-US" sz="2800" dirty="0" smtClean="0">
                <a:latin typeface="Cambria"/>
                <a:cs typeface="Cambria"/>
              </a:rPr>
              <a:t>Parent Council</a:t>
            </a:r>
          </a:p>
          <a:p>
            <a:r>
              <a:rPr lang="en-US" sz="2800" dirty="0" smtClean="0">
                <a:latin typeface="Cambria"/>
                <a:cs typeface="Cambria"/>
              </a:rPr>
              <a:t>Launch Ceremony</a:t>
            </a:r>
          </a:p>
          <a:p>
            <a:endParaRPr lang="en-US" sz="600" dirty="0" smtClean="0">
              <a:latin typeface="Cambria"/>
              <a:cs typeface="Cambria"/>
            </a:endParaRPr>
          </a:p>
          <a:p>
            <a:endParaRPr lang="en-US" sz="600" dirty="0">
              <a:latin typeface="Cambria"/>
              <a:cs typeface="Cambria"/>
            </a:endParaRPr>
          </a:p>
          <a:p>
            <a:r>
              <a:rPr lang="en-US" sz="2800" b="1" dirty="0" smtClean="0">
                <a:latin typeface="Cambria"/>
                <a:cs typeface="Cambria"/>
              </a:rPr>
              <a:t>Tea/ Coffee</a:t>
            </a:r>
          </a:p>
          <a:p>
            <a:endParaRPr lang="en-US" sz="600" b="1" dirty="0" smtClean="0">
              <a:latin typeface="Cambria"/>
              <a:cs typeface="Cambria"/>
            </a:endParaRPr>
          </a:p>
          <a:p>
            <a:endParaRPr lang="en-US" sz="600" b="1" dirty="0">
              <a:latin typeface="Cambria"/>
              <a:cs typeface="Cambria"/>
            </a:endParaRPr>
          </a:p>
          <a:p>
            <a:endParaRPr lang="en-US" sz="600" b="1" dirty="0" smtClean="0">
              <a:latin typeface="Cambria"/>
              <a:cs typeface="Cambria"/>
            </a:endParaRPr>
          </a:p>
          <a:p>
            <a:r>
              <a:rPr lang="en-US" sz="2800" dirty="0" smtClean="0">
                <a:latin typeface="Cambria"/>
                <a:cs typeface="Cambria"/>
              </a:rPr>
              <a:t>PC Nominations</a:t>
            </a:r>
            <a:endParaRPr lang="en-US" sz="2800" dirty="0">
              <a:latin typeface="Cambria"/>
              <a:cs typeface="Cambria"/>
            </a:endParaRPr>
          </a:p>
          <a:p>
            <a:r>
              <a:rPr lang="en-US" sz="2800" dirty="0" smtClean="0">
                <a:latin typeface="Cambria"/>
                <a:cs typeface="Cambria"/>
              </a:rPr>
              <a:t>Cyber-Bullying Seminar</a:t>
            </a:r>
            <a:endParaRPr lang="en-US" sz="2800" dirty="0">
              <a:latin typeface="Cambria"/>
              <a:cs typeface="Cambria"/>
            </a:endParaRPr>
          </a:p>
        </p:txBody>
      </p:sp>
    </p:spTree>
    <p:extLst>
      <p:ext uri="{BB962C8B-B14F-4D97-AF65-F5344CB8AC3E}">
        <p14:creationId xmlns:p14="http://schemas.microsoft.com/office/powerpoint/2010/main" val="8065424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err="1" smtClean="0">
                <a:latin typeface="Cooper Black"/>
                <a:cs typeface="Cooper Black"/>
              </a:rPr>
              <a:t>Anastasiya</a:t>
            </a:r>
            <a:endParaRPr lang="en-US" sz="2800" dirty="0" smtClean="0">
              <a:latin typeface="Cooper Black"/>
              <a:cs typeface="Cooper Black"/>
            </a:endParaRPr>
          </a:p>
          <a:p>
            <a:pPr algn="ctr"/>
            <a:r>
              <a:rPr lang="en-US" sz="2800" dirty="0" smtClean="0">
                <a:latin typeface="Cooper Black"/>
                <a:cs typeface="Cooper Black"/>
              </a:rPr>
              <a:t>President, Student Council</a:t>
            </a:r>
            <a:endParaRPr lang="en-US" sz="2800" dirty="0">
              <a:latin typeface="Cooper Black"/>
              <a:cs typeface="Cooper Black"/>
            </a:endParaRPr>
          </a:p>
        </p:txBody>
      </p:sp>
    </p:spTree>
    <p:extLst>
      <p:ext uri="{BB962C8B-B14F-4D97-AF65-F5344CB8AC3E}">
        <p14:creationId xmlns:p14="http://schemas.microsoft.com/office/powerpoint/2010/main" val="2711370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err="1" smtClean="0">
                <a:latin typeface="Cooper Black"/>
                <a:cs typeface="Cooper Black"/>
              </a:rPr>
              <a:t>Sinéad</a:t>
            </a:r>
            <a:endParaRPr lang="en-US" sz="2800" dirty="0" smtClean="0">
              <a:latin typeface="Cooper Black"/>
              <a:cs typeface="Cooper Black"/>
            </a:endParaRPr>
          </a:p>
          <a:p>
            <a:pPr algn="ctr"/>
            <a:r>
              <a:rPr lang="en-US" sz="2800" dirty="0" smtClean="0">
                <a:latin typeface="Cooper Black"/>
                <a:cs typeface="Cooper Black"/>
              </a:rPr>
              <a:t>Principal</a:t>
            </a:r>
            <a:endParaRPr lang="en-US" sz="2800" dirty="0">
              <a:latin typeface="Cooper Black"/>
              <a:cs typeface="Cooper Black"/>
            </a:endParaRPr>
          </a:p>
        </p:txBody>
      </p:sp>
    </p:spTree>
    <p:extLst>
      <p:ext uri="{BB962C8B-B14F-4D97-AF65-F5344CB8AC3E}">
        <p14:creationId xmlns:p14="http://schemas.microsoft.com/office/powerpoint/2010/main" val="2711370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1143000"/>
          </a:xfrm>
        </p:spPr>
        <p:txBody>
          <a:bodyPr/>
          <a:lstStyle/>
          <a:p>
            <a:r>
              <a:rPr lang="en-IE" dirty="0" smtClean="0">
                <a:latin typeface="Cambria"/>
                <a:cs typeface="Cambria"/>
              </a:rPr>
              <a:t>Principal’s Role</a:t>
            </a:r>
            <a:endParaRPr lang="en-IE" dirty="0">
              <a:latin typeface="Cambria"/>
              <a:cs typeface="Cambria"/>
            </a:endParaRPr>
          </a:p>
        </p:txBody>
      </p:sp>
      <p:sp>
        <p:nvSpPr>
          <p:cNvPr id="3" name="Content Placeholder 2"/>
          <p:cNvSpPr>
            <a:spLocks noGrp="1"/>
          </p:cNvSpPr>
          <p:nvPr>
            <p:ph idx="1"/>
          </p:nvPr>
        </p:nvSpPr>
        <p:spPr>
          <a:xfrm>
            <a:off x="134946" y="815188"/>
            <a:ext cx="9009055" cy="5834276"/>
          </a:xfrm>
        </p:spPr>
        <p:txBody>
          <a:bodyPr>
            <a:noAutofit/>
          </a:bodyPr>
          <a:lstStyle/>
          <a:p>
            <a:pPr>
              <a:lnSpc>
                <a:spcPct val="130000"/>
              </a:lnSpc>
            </a:pPr>
            <a:r>
              <a:rPr lang="en-IE" sz="2000" dirty="0" smtClean="0">
                <a:latin typeface="Cambria"/>
                <a:cs typeface="Cambria"/>
              </a:rPr>
              <a:t>Day </a:t>
            </a:r>
            <a:r>
              <a:rPr lang="en-IE" sz="2000" dirty="0">
                <a:latin typeface="Cambria"/>
                <a:cs typeface="Cambria"/>
              </a:rPr>
              <a:t>to day manager of the </a:t>
            </a:r>
            <a:r>
              <a:rPr lang="en-IE" sz="2000" dirty="0" smtClean="0">
                <a:latin typeface="Cambria"/>
                <a:cs typeface="Cambria"/>
              </a:rPr>
              <a:t>school. Answerable </a:t>
            </a:r>
            <a:r>
              <a:rPr lang="en-IE" sz="2000" dirty="0">
                <a:latin typeface="Cambria"/>
                <a:cs typeface="Cambria"/>
              </a:rPr>
              <a:t>in these decisions to the </a:t>
            </a:r>
            <a:r>
              <a:rPr lang="en-IE" sz="2000" dirty="0" smtClean="0">
                <a:latin typeface="Cambria"/>
                <a:cs typeface="Cambria"/>
              </a:rPr>
              <a:t>BOM, Inspectorate/ET </a:t>
            </a:r>
            <a:r>
              <a:rPr lang="en-IE" sz="2000" dirty="0">
                <a:latin typeface="Cambria"/>
                <a:cs typeface="Cambria"/>
              </a:rPr>
              <a:t>and </a:t>
            </a:r>
            <a:r>
              <a:rPr lang="en-IE" sz="2000" dirty="0" smtClean="0">
                <a:latin typeface="Cambria"/>
                <a:cs typeface="Cambria"/>
              </a:rPr>
              <a:t>Dept. </a:t>
            </a:r>
            <a:r>
              <a:rPr lang="en-IE" sz="2000" dirty="0">
                <a:latin typeface="Cambria"/>
                <a:cs typeface="Cambria"/>
              </a:rPr>
              <a:t>of </a:t>
            </a:r>
            <a:r>
              <a:rPr lang="en-IE" sz="2000" dirty="0" smtClean="0">
                <a:latin typeface="Cambria"/>
                <a:cs typeface="Cambria"/>
              </a:rPr>
              <a:t>Education</a:t>
            </a:r>
          </a:p>
          <a:p>
            <a:pPr>
              <a:lnSpc>
                <a:spcPct val="130000"/>
              </a:lnSpc>
            </a:pPr>
            <a:r>
              <a:rPr lang="en-IE" sz="2000" dirty="0" smtClean="0">
                <a:latin typeface="Cambria"/>
                <a:cs typeface="Cambria"/>
              </a:rPr>
              <a:t>Ensure staff plan </a:t>
            </a:r>
            <a:r>
              <a:rPr lang="en-IE" sz="2000" dirty="0">
                <a:latin typeface="Cambria"/>
                <a:cs typeface="Cambria"/>
              </a:rPr>
              <a:t>effectively and are implementing all curricular areas</a:t>
            </a:r>
          </a:p>
          <a:p>
            <a:pPr>
              <a:lnSpc>
                <a:spcPct val="130000"/>
              </a:lnSpc>
            </a:pPr>
            <a:r>
              <a:rPr lang="en-IE" sz="2000" dirty="0" smtClean="0">
                <a:latin typeface="Cambria"/>
                <a:cs typeface="Cambria"/>
              </a:rPr>
              <a:t>Ensure day </a:t>
            </a:r>
            <a:r>
              <a:rPr lang="en-IE" sz="2000" dirty="0">
                <a:latin typeface="Cambria"/>
                <a:cs typeface="Cambria"/>
              </a:rPr>
              <a:t>to day running </a:t>
            </a:r>
            <a:r>
              <a:rPr lang="en-IE" sz="2000" dirty="0" smtClean="0">
                <a:latin typeface="Cambria"/>
                <a:cs typeface="Cambria"/>
              </a:rPr>
              <a:t>off the school for teaching, applications for staffing, maintenance</a:t>
            </a:r>
            <a:r>
              <a:rPr lang="en-IE" sz="2000" dirty="0">
                <a:latin typeface="Cambria"/>
                <a:cs typeface="Cambria"/>
              </a:rPr>
              <a:t>, finances </a:t>
            </a:r>
            <a:r>
              <a:rPr lang="en-IE" sz="2000" dirty="0" smtClean="0">
                <a:latin typeface="Cambria"/>
                <a:cs typeface="Cambria"/>
              </a:rPr>
              <a:t>and </a:t>
            </a:r>
            <a:r>
              <a:rPr lang="en-IE" sz="2000" dirty="0">
                <a:latin typeface="Cambria"/>
                <a:cs typeface="Cambria"/>
              </a:rPr>
              <a:t>communication is in </a:t>
            </a:r>
            <a:r>
              <a:rPr lang="en-IE" sz="2000" dirty="0" smtClean="0">
                <a:latin typeface="Cambria"/>
                <a:cs typeface="Cambria"/>
              </a:rPr>
              <a:t>place. Engage in employment and manage teaching staff, ancillary staff and afterschool</a:t>
            </a:r>
            <a:endParaRPr lang="en-IE" sz="2000" dirty="0">
              <a:latin typeface="Cambria"/>
              <a:cs typeface="Cambria"/>
            </a:endParaRPr>
          </a:p>
          <a:p>
            <a:pPr>
              <a:lnSpc>
                <a:spcPct val="130000"/>
              </a:lnSpc>
            </a:pPr>
            <a:r>
              <a:rPr lang="en-IE" sz="2000" dirty="0">
                <a:latin typeface="Cambria"/>
                <a:cs typeface="Cambria"/>
              </a:rPr>
              <a:t>Ensure staff </a:t>
            </a:r>
            <a:r>
              <a:rPr lang="en-IE" sz="2000" dirty="0" smtClean="0">
                <a:latin typeface="Cambria"/>
                <a:cs typeface="Cambria"/>
              </a:rPr>
              <a:t>meetings, </a:t>
            </a:r>
            <a:r>
              <a:rPr lang="en-IE" sz="2000" dirty="0">
                <a:latin typeface="Cambria"/>
                <a:cs typeface="Cambria"/>
              </a:rPr>
              <a:t>ISM </a:t>
            </a:r>
            <a:r>
              <a:rPr lang="en-IE" sz="2000" dirty="0" smtClean="0">
                <a:latin typeface="Cambria"/>
                <a:cs typeface="Cambria"/>
              </a:rPr>
              <a:t>meetings, </a:t>
            </a:r>
            <a:r>
              <a:rPr lang="en-IE" sz="2000" dirty="0">
                <a:latin typeface="Cambria"/>
                <a:cs typeface="Cambria"/>
              </a:rPr>
              <a:t>BOM and planning </a:t>
            </a:r>
            <a:r>
              <a:rPr lang="en-IE" sz="2000" dirty="0" smtClean="0">
                <a:latin typeface="Cambria"/>
                <a:cs typeface="Cambria"/>
              </a:rPr>
              <a:t>occurs.</a:t>
            </a:r>
            <a:endParaRPr lang="en-IE" sz="2000" dirty="0">
              <a:latin typeface="Cambria"/>
              <a:cs typeface="Cambria"/>
            </a:endParaRPr>
          </a:p>
          <a:p>
            <a:pPr>
              <a:lnSpc>
                <a:spcPct val="130000"/>
              </a:lnSpc>
            </a:pPr>
            <a:r>
              <a:rPr lang="en-IE" sz="2000" dirty="0">
                <a:latin typeface="Cambria"/>
                <a:cs typeface="Cambria"/>
              </a:rPr>
              <a:t>Liaise with </a:t>
            </a:r>
            <a:r>
              <a:rPr lang="en-IE" sz="2000" dirty="0" smtClean="0">
                <a:latin typeface="Cambria"/>
                <a:cs typeface="Cambria"/>
              </a:rPr>
              <a:t>and support children </a:t>
            </a:r>
            <a:r>
              <a:rPr lang="en-IE" sz="2000" dirty="0">
                <a:latin typeface="Cambria"/>
                <a:cs typeface="Cambria"/>
              </a:rPr>
              <a:t>and </a:t>
            </a:r>
            <a:r>
              <a:rPr lang="en-IE" sz="2000" dirty="0" smtClean="0">
                <a:latin typeface="Cambria"/>
                <a:cs typeface="Cambria"/>
              </a:rPr>
              <a:t>parents</a:t>
            </a:r>
            <a:r>
              <a:rPr lang="en-IE" sz="2000" dirty="0">
                <a:latin typeface="Cambria"/>
                <a:cs typeface="Cambria"/>
              </a:rPr>
              <a:t>,</a:t>
            </a:r>
            <a:r>
              <a:rPr lang="en-IE" sz="2000" dirty="0" smtClean="0">
                <a:latin typeface="Cambria"/>
                <a:cs typeface="Cambria"/>
              </a:rPr>
              <a:t> ensuring  </a:t>
            </a:r>
            <a:r>
              <a:rPr lang="en-IE" sz="2000" dirty="0">
                <a:latin typeface="Cambria"/>
                <a:cs typeface="Cambria"/>
              </a:rPr>
              <a:t>each </a:t>
            </a:r>
            <a:r>
              <a:rPr lang="en-IE" sz="2000" dirty="0" smtClean="0">
                <a:latin typeface="Cambria"/>
                <a:cs typeface="Cambria"/>
              </a:rPr>
              <a:t>has </a:t>
            </a:r>
            <a:r>
              <a:rPr lang="en-IE" sz="2000" dirty="0">
                <a:latin typeface="Cambria"/>
                <a:cs typeface="Cambria"/>
              </a:rPr>
              <a:t>a voice and events are put in </a:t>
            </a:r>
            <a:r>
              <a:rPr lang="en-IE" sz="2000" dirty="0" smtClean="0">
                <a:latin typeface="Cambria"/>
                <a:cs typeface="Cambria"/>
              </a:rPr>
              <a:t>place. </a:t>
            </a:r>
          </a:p>
          <a:p>
            <a:pPr>
              <a:lnSpc>
                <a:spcPct val="130000"/>
              </a:lnSpc>
            </a:pPr>
            <a:r>
              <a:rPr lang="en-IE" sz="2000" dirty="0" smtClean="0">
                <a:latin typeface="Cambria"/>
                <a:cs typeface="Cambria"/>
              </a:rPr>
              <a:t>Attending </a:t>
            </a:r>
            <a:r>
              <a:rPr lang="en-IE" sz="2000" dirty="0">
                <a:latin typeface="Cambria"/>
                <a:cs typeface="Cambria"/>
              </a:rPr>
              <a:t>training and </a:t>
            </a:r>
            <a:r>
              <a:rPr lang="en-IE" sz="2000" dirty="0" smtClean="0">
                <a:latin typeface="Cambria"/>
                <a:cs typeface="Cambria"/>
              </a:rPr>
              <a:t>linking </a:t>
            </a:r>
            <a:r>
              <a:rPr lang="en-IE" sz="2000" dirty="0">
                <a:latin typeface="Cambria"/>
                <a:cs typeface="Cambria"/>
              </a:rPr>
              <a:t>in with agencies such as </a:t>
            </a:r>
            <a:r>
              <a:rPr lang="en-IE" sz="2000" dirty="0" smtClean="0">
                <a:latin typeface="Cambria"/>
                <a:cs typeface="Cambria"/>
              </a:rPr>
              <a:t>Dept. of Ed, ET,NEPS/SCP/HSE-Social </a:t>
            </a:r>
            <a:r>
              <a:rPr lang="en-IE" sz="2000" dirty="0">
                <a:latin typeface="Cambria"/>
                <a:cs typeface="Cambria"/>
              </a:rPr>
              <a:t>Services/Child Professional </a:t>
            </a:r>
            <a:r>
              <a:rPr lang="en-IE" sz="2000" dirty="0" smtClean="0">
                <a:latin typeface="Cambria"/>
                <a:cs typeface="Cambria"/>
              </a:rPr>
              <a:t>Services. </a:t>
            </a:r>
            <a:endParaRPr lang="en-IE" sz="2000" dirty="0">
              <a:latin typeface="Cambria"/>
              <a:cs typeface="Cambria"/>
            </a:endParaRPr>
          </a:p>
          <a:p>
            <a:pPr>
              <a:lnSpc>
                <a:spcPct val="130000"/>
              </a:lnSpc>
            </a:pPr>
            <a:r>
              <a:rPr lang="en-IE" sz="2000" dirty="0" smtClean="0">
                <a:latin typeface="Cambria"/>
                <a:cs typeface="Cambria"/>
              </a:rPr>
              <a:t>Ensure </a:t>
            </a:r>
            <a:r>
              <a:rPr lang="en-IE" sz="2000" dirty="0">
                <a:latin typeface="Cambria"/>
                <a:cs typeface="Cambria"/>
              </a:rPr>
              <a:t>child protection and safety is in </a:t>
            </a:r>
            <a:r>
              <a:rPr lang="en-IE" sz="2000" dirty="0" smtClean="0">
                <a:latin typeface="Cambria"/>
                <a:cs typeface="Cambria"/>
              </a:rPr>
              <a:t>place. </a:t>
            </a:r>
            <a:endParaRPr lang="en-IE" sz="2000" dirty="0">
              <a:latin typeface="Cambria"/>
              <a:cs typeface="Cambria"/>
            </a:endParaRPr>
          </a:p>
          <a:p>
            <a:pPr>
              <a:lnSpc>
                <a:spcPct val="130000"/>
              </a:lnSpc>
            </a:pPr>
            <a:r>
              <a:rPr lang="en-IE" sz="2000" dirty="0">
                <a:latin typeface="Cambria"/>
                <a:cs typeface="Cambria"/>
              </a:rPr>
              <a:t>Ensure BOM </a:t>
            </a:r>
            <a:r>
              <a:rPr lang="en-IE" sz="2000" dirty="0" smtClean="0">
                <a:latin typeface="Cambria"/>
                <a:cs typeface="Cambria"/>
              </a:rPr>
              <a:t>and Inspectorate are </a:t>
            </a:r>
            <a:r>
              <a:rPr lang="en-IE" sz="2000" dirty="0">
                <a:latin typeface="Cambria"/>
                <a:cs typeface="Cambria"/>
              </a:rPr>
              <a:t>informed </a:t>
            </a:r>
            <a:r>
              <a:rPr lang="en-IE" sz="2000" dirty="0" smtClean="0">
                <a:latin typeface="Cambria"/>
                <a:cs typeface="Cambria"/>
              </a:rPr>
              <a:t>regularly </a:t>
            </a:r>
            <a:r>
              <a:rPr lang="en-IE" sz="2000" dirty="0">
                <a:latin typeface="Cambria"/>
                <a:cs typeface="Cambria"/>
              </a:rPr>
              <a:t>of all successes, changes and issues in the </a:t>
            </a:r>
            <a:r>
              <a:rPr lang="en-IE" sz="2000" dirty="0" smtClean="0">
                <a:latin typeface="Cambria"/>
                <a:cs typeface="Cambria"/>
              </a:rPr>
              <a:t>school.</a:t>
            </a:r>
            <a:endParaRPr lang="en-IE" sz="2000"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9100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84"/>
            <a:ext cx="8229600" cy="1143000"/>
          </a:xfrm>
        </p:spPr>
        <p:txBody>
          <a:bodyPr/>
          <a:lstStyle/>
          <a:p>
            <a:r>
              <a:rPr lang="en-IE" dirty="0" smtClean="0">
                <a:latin typeface="Cambria"/>
                <a:cs typeface="Cambria"/>
              </a:rPr>
              <a:t>2008/2009</a:t>
            </a:r>
            <a:endParaRPr lang="en-IE" dirty="0">
              <a:latin typeface="Cambria"/>
              <a:cs typeface="Cambria"/>
            </a:endParaRPr>
          </a:p>
        </p:txBody>
      </p:sp>
      <p:sp>
        <p:nvSpPr>
          <p:cNvPr id="3" name="Content Placeholder 2"/>
          <p:cNvSpPr>
            <a:spLocks noGrp="1"/>
          </p:cNvSpPr>
          <p:nvPr>
            <p:ph idx="1"/>
          </p:nvPr>
        </p:nvSpPr>
        <p:spPr>
          <a:xfrm>
            <a:off x="191813" y="1197885"/>
            <a:ext cx="5381312" cy="5413663"/>
          </a:xfrm>
        </p:spPr>
        <p:txBody>
          <a:bodyPr>
            <a:normAutofit fontScale="77500" lnSpcReduction="20000"/>
          </a:bodyPr>
          <a:lstStyle/>
          <a:p>
            <a:endParaRPr lang="en-IE" dirty="0">
              <a:latin typeface="Cambria"/>
              <a:cs typeface="Cambria"/>
            </a:endParaRPr>
          </a:p>
          <a:p>
            <a:r>
              <a:rPr lang="en-IE" dirty="0" smtClean="0">
                <a:latin typeface="Cambria"/>
                <a:cs typeface="Cambria"/>
              </a:rPr>
              <a:t>2008- 2 </a:t>
            </a:r>
            <a:r>
              <a:rPr lang="en-IE" dirty="0">
                <a:latin typeface="Cambria"/>
                <a:cs typeface="Cambria"/>
              </a:rPr>
              <a:t>Teachers and 9 </a:t>
            </a:r>
            <a:r>
              <a:rPr lang="en-IE" dirty="0" smtClean="0">
                <a:latin typeface="Cambria"/>
                <a:cs typeface="Cambria"/>
              </a:rPr>
              <a:t>children.</a:t>
            </a:r>
            <a:endParaRPr lang="en-IE" dirty="0">
              <a:latin typeface="Cambria"/>
              <a:cs typeface="Cambria"/>
            </a:endParaRPr>
          </a:p>
          <a:p>
            <a:r>
              <a:rPr lang="en-IE" dirty="0" smtClean="0">
                <a:latin typeface="Cambria"/>
                <a:cs typeface="Cambria"/>
              </a:rPr>
              <a:t>Priorities were to keep the school open!</a:t>
            </a:r>
          </a:p>
          <a:p>
            <a:r>
              <a:rPr lang="en-IE" dirty="0" smtClean="0">
                <a:latin typeface="Cambria"/>
                <a:cs typeface="Cambria"/>
              </a:rPr>
              <a:t>2009- A core </a:t>
            </a:r>
            <a:r>
              <a:rPr lang="en-IE" dirty="0">
                <a:latin typeface="Cambria"/>
                <a:cs typeface="Cambria"/>
              </a:rPr>
              <a:t>group of staff and </a:t>
            </a:r>
            <a:r>
              <a:rPr lang="en-IE" dirty="0" smtClean="0">
                <a:latin typeface="Cambria"/>
                <a:cs typeface="Cambria"/>
              </a:rPr>
              <a:t>parents were established who had a strong involvment of the development of  </a:t>
            </a:r>
            <a:r>
              <a:rPr lang="en-IE" dirty="0" err="1" smtClean="0">
                <a:latin typeface="Cambria"/>
                <a:cs typeface="Cambria"/>
              </a:rPr>
              <a:t>Belmayne</a:t>
            </a:r>
            <a:r>
              <a:rPr lang="en-IE" dirty="0" smtClean="0">
                <a:latin typeface="Cambria"/>
                <a:cs typeface="Cambria"/>
              </a:rPr>
              <a:t> ETNS</a:t>
            </a:r>
          </a:p>
          <a:p>
            <a:r>
              <a:rPr lang="en-IE" dirty="0" smtClean="0">
                <a:latin typeface="Cambria"/>
                <a:cs typeface="Cambria"/>
              </a:rPr>
              <a:t>Staff- </a:t>
            </a:r>
            <a:r>
              <a:rPr lang="en-IE" dirty="0">
                <a:latin typeface="Cambria"/>
                <a:cs typeface="Cambria"/>
              </a:rPr>
              <a:t>Viv Dee </a:t>
            </a:r>
            <a:r>
              <a:rPr lang="en-IE" dirty="0" smtClean="0">
                <a:latin typeface="Cambria"/>
                <a:cs typeface="Cambria"/>
              </a:rPr>
              <a:t>Gearóid, Joe and Elaine (SNA)</a:t>
            </a:r>
          </a:p>
          <a:p>
            <a:r>
              <a:rPr lang="en-IE" dirty="0">
                <a:latin typeface="Cambria"/>
                <a:cs typeface="Cambria"/>
              </a:rPr>
              <a:t>F</a:t>
            </a:r>
            <a:r>
              <a:rPr lang="en-IE" dirty="0" smtClean="0">
                <a:latin typeface="Cambria"/>
                <a:cs typeface="Cambria"/>
              </a:rPr>
              <a:t>ive </a:t>
            </a:r>
            <a:r>
              <a:rPr lang="en-IE" dirty="0">
                <a:latin typeface="Cambria"/>
                <a:cs typeface="Cambria"/>
              </a:rPr>
              <a:t>year </a:t>
            </a:r>
            <a:r>
              <a:rPr lang="en-IE" dirty="0" smtClean="0">
                <a:latin typeface="Cambria"/>
                <a:cs typeface="Cambria"/>
              </a:rPr>
              <a:t>DEIS plan . </a:t>
            </a:r>
            <a:r>
              <a:rPr lang="en-IE" dirty="0">
                <a:latin typeface="Cambria"/>
                <a:cs typeface="Cambria"/>
              </a:rPr>
              <a:t>At this stage we had 60 </a:t>
            </a:r>
            <a:r>
              <a:rPr lang="en-IE" dirty="0" smtClean="0">
                <a:latin typeface="Cambria"/>
                <a:cs typeface="Cambria"/>
              </a:rPr>
              <a:t>children, very </a:t>
            </a:r>
            <a:r>
              <a:rPr lang="en-IE" dirty="0">
                <a:latin typeface="Cambria"/>
                <a:cs typeface="Cambria"/>
              </a:rPr>
              <a:t>little teaching </a:t>
            </a:r>
            <a:r>
              <a:rPr lang="en-IE" dirty="0" smtClean="0">
                <a:latin typeface="Cambria"/>
                <a:cs typeface="Cambria"/>
              </a:rPr>
              <a:t>resources and while other ET schools were oversubscribed, there was little known regarding Belmayne ETNS.</a:t>
            </a:r>
            <a:endParaRPr lang="en-IE" dirty="0">
              <a:latin typeface="Cambria"/>
              <a:cs typeface="Cambria"/>
            </a:endParaRPr>
          </a:p>
          <a:p>
            <a:endParaRPr lang="en-IE"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1026" name="Picture 2" descr="http://public.blu.livefilestore.com/y1ptArE9xQPU-HFGIDpJ7a1ysP3G8LdQQGKXWkRYk8adoaQ0_Igd4LV50_VwcijBUlwQ99cwLTm-vxjUoaADK3qGw/CLIPART_OF_10926_SM.jpg?psid=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6857" y="107341"/>
            <a:ext cx="7359744" cy="650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80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86"/>
            <a:ext cx="8229600" cy="1143000"/>
          </a:xfrm>
        </p:spPr>
        <p:txBody>
          <a:bodyPr/>
          <a:lstStyle/>
          <a:p>
            <a:r>
              <a:rPr lang="en-IE" dirty="0" smtClean="0">
                <a:latin typeface="Cambria"/>
                <a:cs typeface="Cambria"/>
              </a:rPr>
              <a:t>5 Year Plan</a:t>
            </a:r>
            <a:endParaRPr lang="en-IE" dirty="0">
              <a:latin typeface="Cambria"/>
              <a:cs typeface="Cambria"/>
            </a:endParaRPr>
          </a:p>
        </p:txBody>
      </p:sp>
      <p:sp>
        <p:nvSpPr>
          <p:cNvPr id="3" name="Content Placeholder 2"/>
          <p:cNvSpPr>
            <a:spLocks noGrp="1"/>
          </p:cNvSpPr>
          <p:nvPr>
            <p:ph idx="1"/>
          </p:nvPr>
        </p:nvSpPr>
        <p:spPr>
          <a:xfrm>
            <a:off x="191813" y="1417638"/>
            <a:ext cx="5646699" cy="5257800"/>
          </a:xfrm>
        </p:spPr>
        <p:txBody>
          <a:bodyPr>
            <a:normAutofit fontScale="92500" lnSpcReduction="20000"/>
          </a:bodyPr>
          <a:lstStyle/>
          <a:p>
            <a:r>
              <a:rPr lang="en-IE" dirty="0">
                <a:latin typeface="Cambria"/>
                <a:cs typeface="Cambria"/>
              </a:rPr>
              <a:t>To increase </a:t>
            </a:r>
            <a:r>
              <a:rPr lang="en-IE" dirty="0" smtClean="0">
                <a:latin typeface="Cambria"/>
                <a:cs typeface="Cambria"/>
              </a:rPr>
              <a:t>enrolments. </a:t>
            </a:r>
          </a:p>
          <a:p>
            <a:r>
              <a:rPr lang="en-IE" dirty="0" smtClean="0">
                <a:latin typeface="Cambria"/>
                <a:cs typeface="Cambria"/>
              </a:rPr>
              <a:t>Irish to be used as an informal language.</a:t>
            </a:r>
            <a:endParaRPr lang="en-IE" dirty="0">
              <a:latin typeface="Cambria"/>
              <a:cs typeface="Cambria"/>
            </a:endParaRPr>
          </a:p>
          <a:p>
            <a:r>
              <a:rPr lang="en-IE" dirty="0" smtClean="0">
                <a:latin typeface="Cambria"/>
                <a:cs typeface="Cambria"/>
              </a:rPr>
              <a:t>Children with special needs would be integrated and appropriate supports would be in place.</a:t>
            </a:r>
            <a:endParaRPr lang="en-IE" dirty="0">
              <a:latin typeface="Cambria"/>
              <a:cs typeface="Cambria"/>
            </a:endParaRPr>
          </a:p>
          <a:p>
            <a:r>
              <a:rPr lang="en-IE" dirty="0">
                <a:latin typeface="Cambria"/>
                <a:cs typeface="Cambria"/>
              </a:rPr>
              <a:t>T</a:t>
            </a:r>
            <a:r>
              <a:rPr lang="en-IE" dirty="0" smtClean="0">
                <a:latin typeface="Cambria"/>
                <a:cs typeface="Cambria"/>
              </a:rPr>
              <a:t>argeted </a:t>
            </a:r>
            <a:r>
              <a:rPr lang="en-IE" dirty="0">
                <a:latin typeface="Cambria"/>
                <a:cs typeface="Cambria"/>
              </a:rPr>
              <a:t>team teaching </a:t>
            </a:r>
            <a:r>
              <a:rPr lang="en-IE" dirty="0" smtClean="0">
                <a:latin typeface="Cambria"/>
                <a:cs typeface="Cambria"/>
              </a:rPr>
              <a:t>would be put in place in Literacy/Numeracy and that </a:t>
            </a:r>
            <a:r>
              <a:rPr lang="en-IE" dirty="0">
                <a:latin typeface="Cambria"/>
                <a:cs typeface="Cambria"/>
              </a:rPr>
              <a:t>the success would </a:t>
            </a:r>
            <a:r>
              <a:rPr lang="en-IE" dirty="0" smtClean="0">
                <a:latin typeface="Cambria"/>
                <a:cs typeface="Cambria"/>
              </a:rPr>
              <a:t>be </a:t>
            </a:r>
            <a:r>
              <a:rPr lang="en-IE" dirty="0">
                <a:latin typeface="Cambria"/>
                <a:cs typeface="Cambria"/>
              </a:rPr>
              <a:t>reflected in Government </a:t>
            </a:r>
            <a:r>
              <a:rPr lang="en-IE" dirty="0" smtClean="0">
                <a:latin typeface="Cambria"/>
                <a:cs typeface="Cambria"/>
              </a:rPr>
              <a:t>testing.</a:t>
            </a:r>
            <a:endParaRPr lang="en-IE" dirty="0">
              <a:latin typeface="Cambria"/>
              <a:cs typeface="Cambria"/>
            </a:endParaRPr>
          </a:p>
          <a:p>
            <a:endParaRPr lang="en-IE"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3074" name="Picture 2" descr="http://www.dialogueonlearning.tc3.edu/model/environment/images/goals2.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68399" y="1284516"/>
            <a:ext cx="4046988"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0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09" y="1197885"/>
            <a:ext cx="6423903" cy="5257800"/>
          </a:xfrm>
        </p:spPr>
        <p:txBody>
          <a:bodyPr>
            <a:normAutofit lnSpcReduction="10000"/>
          </a:bodyPr>
          <a:lstStyle/>
          <a:p>
            <a:r>
              <a:rPr lang="en-IE" dirty="0">
                <a:latin typeface="Cambria"/>
                <a:cs typeface="Cambria"/>
              </a:rPr>
              <a:t>To </a:t>
            </a:r>
            <a:r>
              <a:rPr lang="en-IE" dirty="0" smtClean="0">
                <a:latin typeface="Cambria"/>
                <a:cs typeface="Cambria"/>
              </a:rPr>
              <a:t>inform the Department of </a:t>
            </a:r>
            <a:r>
              <a:rPr lang="en-IE" dirty="0">
                <a:latin typeface="Cambria"/>
                <a:cs typeface="Cambria"/>
              </a:rPr>
              <a:t>growing enrolments in order to secure a new school </a:t>
            </a:r>
            <a:r>
              <a:rPr lang="en-IE" dirty="0" smtClean="0">
                <a:latin typeface="Cambria"/>
                <a:cs typeface="Cambria"/>
              </a:rPr>
              <a:t>building.</a:t>
            </a:r>
            <a:endParaRPr lang="en-IE" dirty="0">
              <a:latin typeface="Cambria"/>
              <a:cs typeface="Cambria"/>
            </a:endParaRPr>
          </a:p>
          <a:p>
            <a:r>
              <a:rPr lang="en-IE" dirty="0">
                <a:latin typeface="Cambria"/>
                <a:cs typeface="Cambria"/>
              </a:rPr>
              <a:t> To ensure we </a:t>
            </a:r>
            <a:r>
              <a:rPr lang="en-IE" dirty="0" smtClean="0">
                <a:latin typeface="Cambria"/>
                <a:cs typeface="Cambria"/>
              </a:rPr>
              <a:t>continued to develop a core </a:t>
            </a:r>
            <a:r>
              <a:rPr lang="en-IE" dirty="0">
                <a:latin typeface="Cambria"/>
                <a:cs typeface="Cambria"/>
              </a:rPr>
              <a:t>group of </a:t>
            </a:r>
            <a:r>
              <a:rPr lang="en-IE" dirty="0" smtClean="0">
                <a:latin typeface="Cambria"/>
                <a:cs typeface="Cambria"/>
              </a:rPr>
              <a:t>positive parents who would advocate on behalf of the parents body and continue to be supportive of staff in the school.</a:t>
            </a:r>
          </a:p>
          <a:p>
            <a:r>
              <a:rPr lang="en-IE" dirty="0">
                <a:latin typeface="Cambria"/>
                <a:cs typeface="Cambria"/>
              </a:rPr>
              <a:t> </a:t>
            </a:r>
            <a:r>
              <a:rPr lang="en-IE" dirty="0" smtClean="0">
                <a:latin typeface="Cambria"/>
                <a:cs typeface="Cambria"/>
              </a:rPr>
              <a:t>To </a:t>
            </a:r>
            <a:r>
              <a:rPr lang="en-IE" dirty="0">
                <a:latin typeface="Cambria"/>
                <a:cs typeface="Cambria"/>
              </a:rPr>
              <a:t>develop the school’s </a:t>
            </a:r>
            <a:r>
              <a:rPr lang="en-IE" dirty="0" smtClean="0">
                <a:latin typeface="Cambria"/>
                <a:cs typeface="Cambria"/>
              </a:rPr>
              <a:t>ethos and involve parents.</a:t>
            </a:r>
            <a:endParaRPr lang="en-IE" dirty="0">
              <a:latin typeface="Cambria"/>
              <a:cs typeface="Cambria"/>
            </a:endParaRPr>
          </a:p>
          <a:p>
            <a:endParaRPr lang="en-IE" dirty="0">
              <a:latin typeface="Cambria"/>
              <a:cs typeface="Cambria"/>
            </a:endParaRPr>
          </a:p>
        </p:txBody>
      </p:sp>
      <p:sp>
        <p:nvSpPr>
          <p:cNvPr id="4" name="Title 1"/>
          <p:cNvSpPr>
            <a:spLocks noGrp="1"/>
          </p:cNvSpPr>
          <p:nvPr>
            <p:ph type="title"/>
          </p:nvPr>
        </p:nvSpPr>
        <p:spPr>
          <a:xfrm>
            <a:off x="457200" y="28186"/>
            <a:ext cx="8229600" cy="1143000"/>
          </a:xfrm>
        </p:spPr>
        <p:txBody>
          <a:bodyPr/>
          <a:lstStyle/>
          <a:p>
            <a:r>
              <a:rPr lang="en-IE" dirty="0" smtClean="0">
                <a:latin typeface="Cambria"/>
                <a:cs typeface="Cambria"/>
              </a:rPr>
              <a:t>5 Year Plan</a:t>
            </a:r>
            <a:endParaRPr lang="en-IE" dirty="0">
              <a:latin typeface="Cambria"/>
              <a:cs typeface="Cambria"/>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4098" name="Picture 2" descr="http://gocassociation.com/yahoo_site_admin/assets/images/go_clip_art.31093915_st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49610" y="1371600"/>
            <a:ext cx="2585533" cy="4833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387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770" y="1197884"/>
            <a:ext cx="5589831" cy="5660115"/>
          </a:xfrm>
        </p:spPr>
        <p:txBody>
          <a:bodyPr>
            <a:normAutofit fontScale="92500" lnSpcReduction="20000"/>
          </a:bodyPr>
          <a:lstStyle/>
          <a:p>
            <a:r>
              <a:rPr lang="en-IE" dirty="0" smtClean="0">
                <a:latin typeface="Cambria"/>
                <a:cs typeface="Cambria"/>
              </a:rPr>
              <a:t>To develop a strong in school management team(ISM) and to continue to keep the level of staff commitment as the school progressed.</a:t>
            </a:r>
          </a:p>
          <a:p>
            <a:r>
              <a:rPr lang="en-IE" dirty="0" smtClean="0">
                <a:latin typeface="Cambria"/>
                <a:cs typeface="Cambria"/>
              </a:rPr>
              <a:t>To increase all resources and annually to provide IT supports in order for class teaching to be interactive.</a:t>
            </a:r>
          </a:p>
          <a:p>
            <a:r>
              <a:rPr lang="en-IE" dirty="0" smtClean="0">
                <a:latin typeface="Cambria"/>
                <a:cs typeface="Cambria"/>
              </a:rPr>
              <a:t>Establish a working Board of Management  where each member has a specific role and inputs and supports the BOM with that role.</a:t>
            </a:r>
          </a:p>
          <a:p>
            <a:endParaRPr lang="en-IE" dirty="0">
              <a:latin typeface="Cambria"/>
              <a:cs typeface="Cambria"/>
            </a:endParaRPr>
          </a:p>
        </p:txBody>
      </p:sp>
      <p:sp>
        <p:nvSpPr>
          <p:cNvPr id="4" name="Title 1"/>
          <p:cNvSpPr>
            <a:spLocks noGrp="1"/>
          </p:cNvSpPr>
          <p:nvPr>
            <p:ph type="title"/>
          </p:nvPr>
        </p:nvSpPr>
        <p:spPr>
          <a:xfrm>
            <a:off x="457200" y="28186"/>
            <a:ext cx="8229600" cy="1143000"/>
          </a:xfrm>
        </p:spPr>
        <p:txBody>
          <a:bodyPr/>
          <a:lstStyle/>
          <a:p>
            <a:r>
              <a:rPr lang="en-IE" dirty="0" smtClean="0">
                <a:latin typeface="Cambria"/>
                <a:cs typeface="Cambria"/>
              </a:rPr>
              <a:t>5 Year Plan</a:t>
            </a:r>
            <a:endParaRPr lang="en-IE" dirty="0">
              <a:latin typeface="Cambria"/>
              <a:cs typeface="Cambria"/>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5122" name="Picture 2" descr="http://stringsattachedministries.files.wordpress.com/2013/05/clipart-people-shoulders-lifting-handshake-485x728.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94313" y="510661"/>
            <a:ext cx="7260771" cy="622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580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IE" dirty="0" smtClean="0">
                <a:latin typeface="Cambria"/>
                <a:cs typeface="Cambria"/>
              </a:rPr>
              <a:t>2013</a:t>
            </a:r>
            <a:endParaRPr lang="en-IE" dirty="0">
              <a:latin typeface="Cambria"/>
              <a:cs typeface="Cambria"/>
            </a:endParaRPr>
          </a:p>
        </p:txBody>
      </p:sp>
      <p:sp>
        <p:nvSpPr>
          <p:cNvPr id="3" name="Content Placeholder 2"/>
          <p:cNvSpPr>
            <a:spLocks noGrp="1"/>
          </p:cNvSpPr>
          <p:nvPr>
            <p:ph idx="1"/>
          </p:nvPr>
        </p:nvSpPr>
        <p:spPr>
          <a:xfrm>
            <a:off x="172857" y="1004767"/>
            <a:ext cx="6367035" cy="5706311"/>
          </a:xfrm>
        </p:spPr>
        <p:txBody>
          <a:bodyPr>
            <a:noAutofit/>
          </a:bodyPr>
          <a:lstStyle/>
          <a:p>
            <a:r>
              <a:rPr lang="en-IE" sz="2200" b="1" dirty="0" smtClean="0">
                <a:latin typeface="Cambria"/>
                <a:cs typeface="Cambria"/>
              </a:rPr>
              <a:t>Principal's Survey- </a:t>
            </a:r>
            <a:r>
              <a:rPr lang="en-IE" sz="2200" dirty="0" smtClean="0">
                <a:latin typeface="Cambria"/>
                <a:cs typeface="Cambria"/>
              </a:rPr>
              <a:t>Staff asked to look at different areas and comment on the successes/challenges in each area-PC/Parent Body/Support Staff/Resources/BOM etc.,</a:t>
            </a:r>
          </a:p>
          <a:p>
            <a:r>
              <a:rPr lang="en-IE" sz="2200" dirty="0" smtClean="0">
                <a:latin typeface="Cambria"/>
                <a:cs typeface="Cambria"/>
              </a:rPr>
              <a:t>2 Main assets in the school are </a:t>
            </a:r>
            <a:r>
              <a:rPr lang="en-IE" sz="2200" b="1" dirty="0" smtClean="0">
                <a:latin typeface="Cambria"/>
                <a:cs typeface="Cambria"/>
              </a:rPr>
              <a:t>parents and staff.</a:t>
            </a:r>
          </a:p>
          <a:p>
            <a:r>
              <a:rPr lang="en-IE" sz="2200" b="1" dirty="0" smtClean="0">
                <a:latin typeface="Cambria"/>
                <a:cs typeface="Cambria"/>
              </a:rPr>
              <a:t>Staffing - </a:t>
            </a:r>
            <a:r>
              <a:rPr lang="en-IE" sz="2200" dirty="0" smtClean="0">
                <a:latin typeface="Cambria"/>
                <a:cs typeface="Cambria"/>
              </a:rPr>
              <a:t>One </a:t>
            </a:r>
            <a:r>
              <a:rPr lang="en-IE" sz="2200" dirty="0">
                <a:latin typeface="Cambria"/>
                <a:cs typeface="Cambria"/>
              </a:rPr>
              <a:t>secretary, 3 SNA’s, 16 full time teachers and one Resource teacher 3days per week, HSCL 2 days per </a:t>
            </a:r>
            <a:r>
              <a:rPr lang="en-IE" sz="2200" dirty="0" smtClean="0">
                <a:latin typeface="Cambria"/>
                <a:cs typeface="Cambria"/>
              </a:rPr>
              <a:t>week.</a:t>
            </a:r>
          </a:p>
          <a:p>
            <a:r>
              <a:rPr lang="en-IE" sz="2200" dirty="0" smtClean="0">
                <a:latin typeface="Cambria"/>
                <a:cs typeface="Cambria"/>
              </a:rPr>
              <a:t>Procedure for Selection of Staff.</a:t>
            </a:r>
          </a:p>
          <a:p>
            <a:r>
              <a:rPr lang="en-IE" sz="2200" dirty="0" smtClean="0">
                <a:latin typeface="Cambria"/>
                <a:cs typeface="Cambria"/>
              </a:rPr>
              <a:t>Enthusiastic/caring /work after hours/attend events and put huge work into planning for our children.</a:t>
            </a:r>
          </a:p>
          <a:p>
            <a:r>
              <a:rPr lang="en-IE" sz="2200" dirty="0" smtClean="0">
                <a:latin typeface="Cambria"/>
                <a:cs typeface="Cambria"/>
              </a:rPr>
              <a:t>Eager to attend training.</a:t>
            </a:r>
          </a:p>
          <a:p>
            <a:r>
              <a:rPr lang="en-IE" sz="2200" dirty="0" smtClean="0">
                <a:latin typeface="Cambria"/>
                <a:cs typeface="Cambria"/>
              </a:rPr>
              <a:t>Work outside their own class role</a:t>
            </a:r>
          </a:p>
          <a:p>
            <a:endParaRPr lang="en-IE" sz="2200" dirty="0" smtClean="0">
              <a:latin typeface="Cambria"/>
              <a:cs typeface="Cambria"/>
            </a:endParaRPr>
          </a:p>
          <a:p>
            <a:endParaRPr lang="en-IE" sz="2200" dirty="0">
              <a:latin typeface="Cambria"/>
              <a:cs typeface="Cambria"/>
            </a:endParaRPr>
          </a:p>
          <a:p>
            <a:endParaRPr lang="en-IE" sz="2200" dirty="0" smtClean="0">
              <a:latin typeface="Cambria"/>
              <a:cs typeface="Cambria"/>
            </a:endParaRPr>
          </a:p>
          <a:p>
            <a:endParaRPr lang="en-IE" sz="2200"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6146" name="Picture 2" descr="http://blogs.msdn.com/blogfiles/willy-peter_schaub/WindowsLiveWriter/AttendingaScrummastertrainingcourseaneve_1417C/CLIPART_OF_16525_SM_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06143" y="1273630"/>
            <a:ext cx="3826220" cy="471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547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004766"/>
            <a:ext cx="8509087" cy="5706311"/>
          </a:xfrm>
        </p:spPr>
        <p:txBody>
          <a:bodyPr>
            <a:normAutofit fontScale="85000" lnSpcReduction="20000"/>
          </a:bodyPr>
          <a:lstStyle/>
          <a:p>
            <a:pPr marL="0" indent="0">
              <a:buNone/>
            </a:pPr>
            <a:r>
              <a:rPr lang="en-IE" dirty="0">
                <a:latin typeface="Cambria"/>
                <a:cs typeface="Cambria"/>
              </a:rPr>
              <a:t>Other staff drive </a:t>
            </a:r>
            <a:r>
              <a:rPr lang="en-IE" dirty="0" smtClean="0">
                <a:latin typeface="Cambria"/>
                <a:cs typeface="Cambria"/>
              </a:rPr>
              <a:t>roles…examples</a:t>
            </a:r>
            <a:endParaRPr lang="en-IE" dirty="0">
              <a:latin typeface="Cambria"/>
              <a:cs typeface="Cambria"/>
            </a:endParaRPr>
          </a:p>
          <a:p>
            <a:r>
              <a:rPr lang="en-IE" dirty="0">
                <a:latin typeface="Cambria"/>
                <a:cs typeface="Cambria"/>
              </a:rPr>
              <a:t>Science </a:t>
            </a:r>
            <a:r>
              <a:rPr lang="en-IE" dirty="0" smtClean="0">
                <a:latin typeface="Cambria"/>
                <a:cs typeface="Cambria"/>
              </a:rPr>
              <a:t>Day - Fiona, Karl </a:t>
            </a:r>
            <a:r>
              <a:rPr lang="en-IE" dirty="0">
                <a:latin typeface="Cambria"/>
                <a:cs typeface="Cambria"/>
              </a:rPr>
              <a:t>and </a:t>
            </a:r>
            <a:r>
              <a:rPr lang="en-IE" dirty="0" smtClean="0">
                <a:latin typeface="Cambria"/>
                <a:cs typeface="Cambria"/>
              </a:rPr>
              <a:t>Paula</a:t>
            </a:r>
            <a:endParaRPr lang="en-IE" dirty="0">
              <a:latin typeface="Cambria"/>
              <a:cs typeface="Cambria"/>
            </a:endParaRPr>
          </a:p>
          <a:p>
            <a:r>
              <a:rPr lang="en-IE" dirty="0" smtClean="0">
                <a:latin typeface="Cambria"/>
                <a:cs typeface="Cambria"/>
              </a:rPr>
              <a:t>IT - Paula/Viv</a:t>
            </a:r>
          </a:p>
          <a:p>
            <a:r>
              <a:rPr lang="en-IE" dirty="0" smtClean="0">
                <a:latin typeface="Cambria"/>
                <a:cs typeface="Cambria"/>
              </a:rPr>
              <a:t>Sports Day - Karl/Joe </a:t>
            </a:r>
          </a:p>
          <a:p>
            <a:r>
              <a:rPr lang="en-IE" dirty="0" smtClean="0">
                <a:latin typeface="Cambria"/>
                <a:cs typeface="Cambria"/>
              </a:rPr>
              <a:t>Maths Week - </a:t>
            </a:r>
            <a:r>
              <a:rPr lang="en-IE" dirty="0">
                <a:latin typeface="Cambria"/>
                <a:cs typeface="Cambria"/>
              </a:rPr>
              <a:t>Paul</a:t>
            </a:r>
            <a:r>
              <a:rPr lang="en-IE" dirty="0" smtClean="0">
                <a:latin typeface="Cambria"/>
                <a:cs typeface="Cambria"/>
              </a:rPr>
              <a:t>,</a:t>
            </a:r>
          </a:p>
          <a:p>
            <a:r>
              <a:rPr lang="en-IE" dirty="0" smtClean="0">
                <a:latin typeface="Cambria"/>
                <a:cs typeface="Cambria"/>
              </a:rPr>
              <a:t>GAA – Gearoid, Becky, </a:t>
            </a:r>
            <a:r>
              <a:rPr lang="en-IE" dirty="0">
                <a:latin typeface="Cambria"/>
                <a:cs typeface="Cambria"/>
              </a:rPr>
              <a:t>Paula and </a:t>
            </a:r>
            <a:r>
              <a:rPr lang="en-IE" dirty="0" smtClean="0">
                <a:latin typeface="Cambria"/>
                <a:cs typeface="Cambria"/>
              </a:rPr>
              <a:t>Karl</a:t>
            </a:r>
          </a:p>
          <a:p>
            <a:r>
              <a:rPr lang="en-IE" dirty="0" smtClean="0">
                <a:latin typeface="Cambria"/>
                <a:cs typeface="Cambria"/>
              </a:rPr>
              <a:t>Green School - Sarah</a:t>
            </a:r>
            <a:r>
              <a:rPr lang="en-IE" dirty="0">
                <a:latin typeface="Cambria"/>
                <a:cs typeface="Cambria"/>
              </a:rPr>
              <a:t>, Joe and </a:t>
            </a:r>
            <a:r>
              <a:rPr lang="en-IE" dirty="0" smtClean="0">
                <a:latin typeface="Cambria"/>
                <a:cs typeface="Cambria"/>
              </a:rPr>
              <a:t>Denise</a:t>
            </a:r>
            <a:r>
              <a:rPr lang="en-IE" dirty="0">
                <a:latin typeface="Cambria"/>
                <a:cs typeface="Cambria"/>
              </a:rPr>
              <a:t>, </a:t>
            </a:r>
            <a:r>
              <a:rPr lang="en-IE" dirty="0" smtClean="0">
                <a:latin typeface="Cambria"/>
                <a:cs typeface="Cambria"/>
              </a:rPr>
              <a:t> </a:t>
            </a:r>
          </a:p>
          <a:p>
            <a:r>
              <a:rPr lang="en-IE" dirty="0" smtClean="0">
                <a:latin typeface="Cambria"/>
                <a:cs typeface="Cambria"/>
              </a:rPr>
              <a:t>Athletics - Dee</a:t>
            </a:r>
          </a:p>
          <a:p>
            <a:r>
              <a:rPr lang="en-IE" dirty="0" smtClean="0">
                <a:latin typeface="Cambria"/>
                <a:cs typeface="Cambria"/>
              </a:rPr>
              <a:t>Christine </a:t>
            </a:r>
            <a:r>
              <a:rPr lang="en-IE" dirty="0">
                <a:latin typeface="Cambria"/>
                <a:cs typeface="Cambria"/>
              </a:rPr>
              <a:t>is driving the Xmas </a:t>
            </a:r>
            <a:r>
              <a:rPr lang="en-IE" dirty="0" smtClean="0">
                <a:latin typeface="Cambria"/>
                <a:cs typeface="Cambria"/>
              </a:rPr>
              <a:t>Performance,</a:t>
            </a:r>
          </a:p>
          <a:p>
            <a:r>
              <a:rPr lang="en-IE" dirty="0" smtClean="0">
                <a:latin typeface="Cambria"/>
                <a:cs typeface="Cambria"/>
              </a:rPr>
              <a:t> </a:t>
            </a:r>
            <a:r>
              <a:rPr lang="en-IE" dirty="0">
                <a:latin typeface="Cambria"/>
                <a:cs typeface="Cambria"/>
              </a:rPr>
              <a:t>Sarah and </a:t>
            </a:r>
            <a:r>
              <a:rPr lang="en-IE" dirty="0" smtClean="0">
                <a:latin typeface="Cambria"/>
                <a:cs typeface="Cambria"/>
              </a:rPr>
              <a:t>Aoife - Art,</a:t>
            </a:r>
          </a:p>
          <a:p>
            <a:r>
              <a:rPr lang="en-IE" dirty="0" smtClean="0">
                <a:latin typeface="Cambria"/>
                <a:cs typeface="Cambria"/>
              </a:rPr>
              <a:t> Johanne - Ground Maintenance/Previous ISM Holder</a:t>
            </a:r>
          </a:p>
          <a:p>
            <a:r>
              <a:rPr lang="en-IE" dirty="0" smtClean="0">
                <a:latin typeface="Cambria"/>
                <a:cs typeface="Cambria"/>
              </a:rPr>
              <a:t>Rainbows – Paula, </a:t>
            </a:r>
            <a:r>
              <a:rPr lang="en-IE" dirty="0">
                <a:latin typeface="Cambria"/>
                <a:cs typeface="Cambria"/>
              </a:rPr>
              <a:t>Niamh and Eoghan, </a:t>
            </a:r>
            <a:endParaRPr lang="en-IE" dirty="0" smtClean="0">
              <a:latin typeface="Cambria"/>
              <a:cs typeface="Cambria"/>
            </a:endParaRPr>
          </a:p>
          <a:p>
            <a:r>
              <a:rPr lang="en-IE" dirty="0" smtClean="0">
                <a:latin typeface="Cambria"/>
                <a:cs typeface="Cambria"/>
              </a:rPr>
              <a:t>Mel - Special </a:t>
            </a:r>
            <a:r>
              <a:rPr lang="en-IE" dirty="0">
                <a:latin typeface="Cambria"/>
                <a:cs typeface="Cambria"/>
              </a:rPr>
              <a:t>Ed </a:t>
            </a:r>
            <a:r>
              <a:rPr lang="en-IE" dirty="0" smtClean="0">
                <a:latin typeface="Cambria"/>
                <a:cs typeface="Cambria"/>
              </a:rPr>
              <a:t>Liaison </a:t>
            </a:r>
            <a:endParaRPr lang="en-IE" dirty="0">
              <a:latin typeface="Cambria"/>
              <a:cs typeface="Cambria"/>
            </a:endParaRPr>
          </a:p>
          <a:p>
            <a:endParaRPr lang="en-IE" dirty="0">
              <a:latin typeface="Cambria"/>
              <a:cs typeface="Cambria"/>
            </a:endParaRPr>
          </a:p>
        </p:txBody>
      </p:sp>
      <p:sp>
        <p:nvSpPr>
          <p:cNvPr id="4" name="Title 1"/>
          <p:cNvSpPr>
            <a:spLocks noGrp="1"/>
          </p:cNvSpPr>
          <p:nvPr>
            <p:ph type="title"/>
          </p:nvPr>
        </p:nvSpPr>
        <p:spPr>
          <a:xfrm>
            <a:off x="457200" y="0"/>
            <a:ext cx="8229600" cy="1143000"/>
          </a:xfrm>
        </p:spPr>
        <p:txBody>
          <a:bodyPr/>
          <a:lstStyle/>
          <a:p>
            <a:r>
              <a:rPr lang="en-IE" dirty="0" smtClean="0">
                <a:latin typeface="Cambria"/>
                <a:cs typeface="Cambria"/>
              </a:rPr>
              <a:t>Our Staff</a:t>
            </a:r>
            <a:endParaRPr lang="en-IE" dirty="0">
              <a:latin typeface="Cambria"/>
              <a:cs typeface="Cambria"/>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2050" name="Picture 2" descr="http://2.bp.blogspot.com/-7MchPrh1_js/TZS2fS5aVvI/AAAAAAAAC1I/6y4Pezlv_k0/s1600/co%2Bteaching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5743" y="1004766"/>
            <a:ext cx="2750543" cy="275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3534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694"/>
            <a:ext cx="8229600" cy="1143000"/>
          </a:xfrm>
        </p:spPr>
        <p:txBody>
          <a:bodyPr/>
          <a:lstStyle/>
          <a:p>
            <a:r>
              <a:rPr lang="en-IE" dirty="0" smtClean="0">
                <a:latin typeface="Cambria"/>
                <a:cs typeface="Cambria"/>
              </a:rPr>
              <a:t>Parents</a:t>
            </a:r>
            <a:endParaRPr lang="en-IE" dirty="0">
              <a:latin typeface="Cambria"/>
              <a:cs typeface="Cambria"/>
            </a:endParaRPr>
          </a:p>
        </p:txBody>
      </p:sp>
      <p:sp>
        <p:nvSpPr>
          <p:cNvPr id="3" name="Content Placeholder 2"/>
          <p:cNvSpPr>
            <a:spLocks noGrp="1"/>
          </p:cNvSpPr>
          <p:nvPr>
            <p:ph idx="1"/>
          </p:nvPr>
        </p:nvSpPr>
        <p:spPr>
          <a:xfrm>
            <a:off x="132693" y="704982"/>
            <a:ext cx="9011307" cy="4811752"/>
          </a:xfrm>
        </p:spPr>
        <p:txBody>
          <a:bodyPr>
            <a:noAutofit/>
          </a:bodyPr>
          <a:lstStyle/>
          <a:p>
            <a:r>
              <a:rPr lang="en-IE" sz="2600" dirty="0" smtClean="0">
                <a:latin typeface="Cambria"/>
                <a:cs typeface="Cambria"/>
              </a:rPr>
              <a:t>What we can do with your support:</a:t>
            </a:r>
          </a:p>
          <a:p>
            <a:pPr marL="0" indent="0">
              <a:buNone/>
            </a:pPr>
            <a:r>
              <a:rPr lang="en-IE" sz="2600" dirty="0" smtClean="0">
                <a:latin typeface="Cambria"/>
                <a:cs typeface="Cambria"/>
              </a:rPr>
              <a:t>Walks/school trips/Art Days/Science Days and Competitions/ Open Days/Sport Days/Ethics Inputs/Faith Formation Classes/Cake Sales/Family Food Fair/Xmas Plays/Maths and Numeracy Initiatives such as Maths for Fun, Literacy for Fun Programmes, Story Sacks Project, the purchase of resources….and most importantly we get to know you and your family in a positive way!</a:t>
            </a:r>
          </a:p>
          <a:p>
            <a:pPr marL="0" indent="0">
              <a:buNone/>
            </a:pPr>
            <a:endParaRPr lang="en-IE" sz="1800" dirty="0" smtClean="0">
              <a:latin typeface="Cambria"/>
              <a:cs typeface="Cambria"/>
            </a:endParaRPr>
          </a:p>
          <a:p>
            <a:pPr marL="0" indent="0">
              <a:buNone/>
            </a:pPr>
            <a:r>
              <a:rPr lang="en-IE" sz="2600" dirty="0" smtClean="0">
                <a:latin typeface="Cambria"/>
                <a:cs typeface="Cambria"/>
              </a:rPr>
              <a:t>What parents attend in our school- </a:t>
            </a:r>
          </a:p>
          <a:p>
            <a:r>
              <a:rPr lang="en-IE" sz="2600" dirty="0" smtClean="0">
                <a:latin typeface="Cambria"/>
                <a:cs typeface="Cambria"/>
              </a:rPr>
              <a:t>Book Club/Coffee Mornings/English, Irish classes/Art Classes/ Mindfulness/Parent Plus</a:t>
            </a:r>
            <a:endParaRPr lang="en-IE" sz="2600"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7170" name="Picture 2" descr="http://sweetclipart.com/multisite/sweetclipart/files/foot_prints_wal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911687" y="6041569"/>
            <a:ext cx="7280479" cy="68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295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smtClean="0">
                <a:latin typeface="Cooper Black"/>
                <a:cs typeface="Cooper Black"/>
              </a:rPr>
              <a:t>John</a:t>
            </a:r>
          </a:p>
          <a:p>
            <a:pPr algn="ctr"/>
            <a:r>
              <a:rPr lang="en-US" sz="2800" dirty="0" smtClean="0">
                <a:latin typeface="Cooper Black"/>
                <a:cs typeface="Cooper Black"/>
              </a:rPr>
              <a:t>Chairperson, Board of Management</a:t>
            </a:r>
            <a:endParaRPr lang="en-US" sz="2800" dirty="0">
              <a:latin typeface="Cooper Black"/>
              <a:cs typeface="Cooper Black"/>
            </a:endParaRPr>
          </a:p>
        </p:txBody>
      </p:sp>
    </p:spTree>
    <p:extLst>
      <p:ext uri="{BB962C8B-B14F-4D97-AF65-F5344CB8AC3E}">
        <p14:creationId xmlns:p14="http://schemas.microsoft.com/office/powerpoint/2010/main" val="425486735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302"/>
            <a:ext cx="8229600" cy="1143000"/>
          </a:xfrm>
        </p:spPr>
        <p:txBody>
          <a:bodyPr/>
          <a:lstStyle/>
          <a:p>
            <a:r>
              <a:rPr lang="en-IE" dirty="0" smtClean="0">
                <a:latin typeface="Cambria"/>
                <a:cs typeface="Cambria"/>
              </a:rPr>
              <a:t>What’s next?</a:t>
            </a:r>
            <a:endParaRPr lang="en-IE" dirty="0">
              <a:latin typeface="Cambria"/>
              <a:cs typeface="Cambria"/>
            </a:endParaRPr>
          </a:p>
        </p:txBody>
      </p:sp>
      <p:sp>
        <p:nvSpPr>
          <p:cNvPr id="3" name="Content Placeholder 2"/>
          <p:cNvSpPr>
            <a:spLocks noGrp="1"/>
          </p:cNvSpPr>
          <p:nvPr>
            <p:ph idx="1"/>
          </p:nvPr>
        </p:nvSpPr>
        <p:spPr>
          <a:xfrm>
            <a:off x="1" y="1213302"/>
            <a:ext cx="5781643" cy="5644698"/>
          </a:xfrm>
        </p:spPr>
        <p:txBody>
          <a:bodyPr>
            <a:normAutofit fontScale="85000" lnSpcReduction="20000"/>
          </a:bodyPr>
          <a:lstStyle/>
          <a:p>
            <a:r>
              <a:rPr lang="en-IE" dirty="0" smtClean="0">
                <a:latin typeface="Cambria"/>
                <a:cs typeface="Cambria"/>
              </a:rPr>
              <a:t>Continue what we are doing !</a:t>
            </a:r>
          </a:p>
          <a:p>
            <a:r>
              <a:rPr lang="en-IE" dirty="0" smtClean="0">
                <a:latin typeface="Cambria"/>
                <a:cs typeface="Cambria"/>
              </a:rPr>
              <a:t>Digital School ratio of 1:9 computers</a:t>
            </a:r>
          </a:p>
          <a:p>
            <a:r>
              <a:rPr lang="en-IE" dirty="0" smtClean="0">
                <a:latin typeface="Cambria"/>
                <a:cs typeface="Cambria"/>
              </a:rPr>
              <a:t>Self Evaluation</a:t>
            </a:r>
          </a:p>
          <a:p>
            <a:r>
              <a:rPr lang="en-IE" dirty="0" smtClean="0">
                <a:latin typeface="Cambria"/>
                <a:cs typeface="Cambria"/>
              </a:rPr>
              <a:t>Reviewing of Polices and Implementing new Anti Bullying Policy</a:t>
            </a:r>
          </a:p>
          <a:p>
            <a:r>
              <a:rPr lang="en-IE" dirty="0" smtClean="0">
                <a:latin typeface="Cambria"/>
                <a:cs typeface="Cambria"/>
              </a:rPr>
              <a:t>Dissolving Boundaries through IT-linked with a school in Belfast</a:t>
            </a:r>
          </a:p>
          <a:p>
            <a:r>
              <a:rPr lang="en-IE" dirty="0" smtClean="0">
                <a:latin typeface="Cambria"/>
                <a:cs typeface="Cambria"/>
              </a:rPr>
              <a:t>Sport-include swimming /rugby  -continue with GAA etc.,</a:t>
            </a:r>
          </a:p>
          <a:p>
            <a:r>
              <a:rPr lang="en-IE" dirty="0" smtClean="0">
                <a:latin typeface="Cambria"/>
                <a:cs typeface="Cambria"/>
              </a:rPr>
              <a:t>End of year that building will be in a position where they are ready to go on site</a:t>
            </a:r>
          </a:p>
          <a:p>
            <a:r>
              <a:rPr lang="en-IE" dirty="0" smtClean="0">
                <a:latin typeface="Cambria"/>
                <a:cs typeface="Cambria"/>
              </a:rPr>
              <a:t> New PC!</a:t>
            </a:r>
            <a:endParaRPr lang="en-IE"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8194" name="Picture 2" descr="http://timberframehq.com/wp-content/uploads/2011/12/217193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627" y="1213303"/>
            <a:ext cx="3434464" cy="503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41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lstStyle/>
          <a:p>
            <a:r>
              <a:rPr lang="en-IE" dirty="0" smtClean="0">
                <a:latin typeface="Cambria"/>
                <a:cs typeface="Cambria"/>
              </a:rPr>
              <a:t>Team Teaching</a:t>
            </a:r>
            <a:endParaRPr lang="en-IE" dirty="0">
              <a:latin typeface="Cambria"/>
              <a:cs typeface="Cambria"/>
            </a:endParaRPr>
          </a:p>
        </p:txBody>
      </p:sp>
      <p:sp>
        <p:nvSpPr>
          <p:cNvPr id="3" name="Content Placeholder 2"/>
          <p:cNvSpPr>
            <a:spLocks noGrp="1"/>
          </p:cNvSpPr>
          <p:nvPr>
            <p:ph idx="1"/>
          </p:nvPr>
        </p:nvSpPr>
        <p:spPr>
          <a:xfrm>
            <a:off x="191816" y="1277917"/>
            <a:ext cx="5855217" cy="5257800"/>
          </a:xfrm>
        </p:spPr>
        <p:txBody>
          <a:bodyPr>
            <a:noAutofit/>
          </a:bodyPr>
          <a:lstStyle/>
          <a:p>
            <a:r>
              <a:rPr lang="en-IE" sz="3600" dirty="0">
                <a:latin typeface="Cambria"/>
                <a:cs typeface="Cambria"/>
              </a:rPr>
              <a:t>All teachers differentiate. </a:t>
            </a:r>
            <a:endParaRPr lang="en-IE" sz="3600" dirty="0" smtClean="0">
              <a:latin typeface="Cambria"/>
              <a:cs typeface="Cambria"/>
            </a:endParaRPr>
          </a:p>
          <a:p>
            <a:r>
              <a:rPr lang="en-IE" sz="3600" dirty="0" smtClean="0">
                <a:latin typeface="Cambria"/>
                <a:cs typeface="Cambria"/>
              </a:rPr>
              <a:t>Team </a:t>
            </a:r>
            <a:r>
              <a:rPr lang="en-IE" sz="3600" dirty="0">
                <a:latin typeface="Cambria"/>
                <a:cs typeface="Cambria"/>
              </a:rPr>
              <a:t>Teaching</a:t>
            </a:r>
            <a:r>
              <a:rPr lang="en-IE" sz="3600" dirty="0" smtClean="0">
                <a:latin typeface="Cambria"/>
                <a:cs typeface="Cambria"/>
              </a:rPr>
              <a:t>- All </a:t>
            </a:r>
            <a:r>
              <a:rPr lang="en-IE" sz="3600" dirty="0">
                <a:latin typeface="Cambria"/>
                <a:cs typeface="Cambria"/>
              </a:rPr>
              <a:t>classes from Senior Infants to Sixth Class will receive </a:t>
            </a:r>
            <a:r>
              <a:rPr lang="en-IE" sz="3600" dirty="0" smtClean="0">
                <a:latin typeface="Cambria"/>
                <a:cs typeface="Cambria"/>
              </a:rPr>
              <a:t>2 Literacy and </a:t>
            </a:r>
            <a:r>
              <a:rPr lang="en-IE" sz="3600" b="1" dirty="0" smtClean="0">
                <a:latin typeface="Cambria"/>
                <a:cs typeface="Cambria"/>
              </a:rPr>
              <a:t>2</a:t>
            </a:r>
            <a:r>
              <a:rPr lang="en-IE" sz="3600" dirty="0" smtClean="0">
                <a:latin typeface="Cambria"/>
                <a:cs typeface="Cambria"/>
              </a:rPr>
              <a:t> numeracy </a:t>
            </a:r>
            <a:r>
              <a:rPr lang="en-IE" sz="3600" dirty="0">
                <a:latin typeface="Cambria"/>
                <a:cs typeface="Cambria"/>
              </a:rPr>
              <a:t>Team Teaching Sessions a week. Each session will last approximately 35 minutes.</a:t>
            </a:r>
          </a:p>
          <a:p>
            <a:endParaRPr lang="en-IE" sz="3600" dirty="0" smtClean="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9218" name="Picture 2" descr="http://school.phillipmartin.info/school_principal_teach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485" y="1198706"/>
            <a:ext cx="3570515" cy="558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31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err="1" smtClean="0">
                <a:latin typeface="Cooper Black"/>
                <a:cs typeface="Cooper Black"/>
              </a:rPr>
              <a:t>Gearóid</a:t>
            </a:r>
            <a:endParaRPr lang="en-US" sz="2800" dirty="0" smtClean="0">
              <a:latin typeface="Cooper Black"/>
              <a:cs typeface="Cooper Black"/>
            </a:endParaRPr>
          </a:p>
          <a:p>
            <a:pPr algn="ctr"/>
            <a:r>
              <a:rPr lang="en-US" sz="2800" dirty="0" smtClean="0">
                <a:latin typeface="Cooper Black"/>
                <a:cs typeface="Cooper Black"/>
              </a:rPr>
              <a:t>Teacher, Literacy/ Numeracy Co-</a:t>
            </a:r>
            <a:r>
              <a:rPr lang="en-US" sz="2800" dirty="0" err="1" smtClean="0">
                <a:latin typeface="Cooper Black"/>
                <a:cs typeface="Cooper Black"/>
              </a:rPr>
              <a:t>Ordinator</a:t>
            </a:r>
            <a:endParaRPr lang="en-US" sz="2800" dirty="0">
              <a:latin typeface="Cooper Black"/>
              <a:cs typeface="Cooper Black"/>
            </a:endParaRPr>
          </a:p>
        </p:txBody>
      </p:sp>
    </p:spTree>
    <p:extLst>
      <p:ext uri="{BB962C8B-B14F-4D97-AF65-F5344CB8AC3E}">
        <p14:creationId xmlns:p14="http://schemas.microsoft.com/office/powerpoint/2010/main" val="38224498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58" y="188277"/>
            <a:ext cx="8710511" cy="1470025"/>
          </a:xfrm>
        </p:spPr>
        <p:txBody>
          <a:bodyPr/>
          <a:lstStyle/>
          <a:p>
            <a:r>
              <a:rPr lang="en-IE" b="1" dirty="0" smtClean="0">
                <a:latin typeface="Cambria"/>
                <a:cs typeface="Cambria"/>
              </a:rPr>
              <a:t>Standardised Test Results 2013</a:t>
            </a:r>
            <a:endParaRPr lang="en-IE" b="1" dirty="0">
              <a:latin typeface="Cambria"/>
              <a:cs typeface="Cambria"/>
            </a:endParaRPr>
          </a:p>
        </p:txBody>
      </p:sp>
      <p:sp>
        <p:nvSpPr>
          <p:cNvPr id="3" name="Subtitle 2"/>
          <p:cNvSpPr>
            <a:spLocks noGrp="1"/>
          </p:cNvSpPr>
          <p:nvPr>
            <p:ph type="subTitle" idx="1"/>
          </p:nvPr>
        </p:nvSpPr>
        <p:spPr>
          <a:xfrm>
            <a:off x="1371600" y="1395342"/>
            <a:ext cx="6400800" cy="1752600"/>
          </a:xfrm>
        </p:spPr>
        <p:txBody>
          <a:bodyPr/>
          <a:lstStyle/>
          <a:p>
            <a:r>
              <a:rPr lang="en-IE" dirty="0" smtClean="0">
                <a:solidFill>
                  <a:schemeClr val="tx1"/>
                </a:solidFill>
                <a:latin typeface="Cambria"/>
                <a:cs typeface="Cambria"/>
              </a:rPr>
              <a:t>Belmayne Educate Together</a:t>
            </a:r>
            <a:endParaRPr lang="en-IE" dirty="0">
              <a:solidFill>
                <a:schemeClr val="tx1"/>
              </a:solidFill>
              <a:latin typeface="Cambria"/>
              <a:cs typeface="Cambria"/>
            </a:endParaRPr>
          </a:p>
        </p:txBody>
      </p:sp>
      <p:pic>
        <p:nvPicPr>
          <p:cNvPr id="4" name="Picture 3"/>
          <p:cNvPicPr>
            <a:picLocks noChangeAspect="1"/>
          </p:cNvPicPr>
          <p:nvPr/>
        </p:nvPicPr>
        <p:blipFill>
          <a:blip r:embed="rId2"/>
          <a:stretch>
            <a:fillRect/>
          </a:stretch>
        </p:blipFill>
        <p:spPr>
          <a:xfrm>
            <a:off x="2246823" y="2011800"/>
            <a:ext cx="4586987" cy="4732241"/>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0636430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6840760" cy="648072"/>
          </a:xfrm>
        </p:spPr>
        <p:txBody>
          <a:bodyPr>
            <a:normAutofit/>
          </a:bodyPr>
          <a:lstStyle/>
          <a:p>
            <a:r>
              <a:rPr lang="en-IE" sz="2500" b="1" dirty="0" smtClean="0">
                <a:latin typeface="Cambria"/>
                <a:cs typeface="Cambria"/>
              </a:rPr>
              <a:t>MICRA-T &amp; SIGMA-T National Distribution</a:t>
            </a:r>
            <a:endParaRPr lang="en-IE" sz="2500" dirty="0">
              <a:latin typeface="Cambria"/>
              <a:cs typeface="Cambria"/>
            </a:endParaRPr>
          </a:p>
        </p:txBody>
      </p:sp>
      <p:pic>
        <p:nvPicPr>
          <p:cNvPr id="23" name="Content Placeholder 2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5" y="692697"/>
            <a:ext cx="7430348" cy="5544616"/>
          </a:xfrm>
        </p:spPr>
      </p:pic>
      <p:sp>
        <p:nvSpPr>
          <p:cNvPr id="3" name="Multiply 2"/>
          <p:cNvSpPr/>
          <p:nvPr/>
        </p:nvSpPr>
        <p:spPr>
          <a:xfrm>
            <a:off x="4451412" y="959612"/>
            <a:ext cx="504056" cy="648072"/>
          </a:xfrm>
          <a:prstGeom prst="mathMultiply">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IE"/>
          </a:p>
        </p:txBody>
      </p:sp>
      <p:graphicFrame>
        <p:nvGraphicFramePr>
          <p:cNvPr id="6" name="Table 5"/>
          <p:cNvGraphicFramePr>
            <a:graphicFrameLocks noGrp="1"/>
          </p:cNvGraphicFramePr>
          <p:nvPr>
            <p:extLst>
              <p:ext uri="{D42A27DB-BD31-4B8C-83A1-F6EECF244321}">
                <p14:modId xmlns:p14="http://schemas.microsoft.com/office/powerpoint/2010/main" val="1310389798"/>
              </p:ext>
            </p:extLst>
          </p:nvPr>
        </p:nvGraphicFramePr>
        <p:xfrm>
          <a:off x="490972" y="6237313"/>
          <a:ext cx="8424936" cy="548640"/>
        </p:xfrm>
        <a:graphic>
          <a:graphicData uri="http://schemas.openxmlformats.org/drawingml/2006/table">
            <a:tbl>
              <a:tblPr firstRow="1" bandRow="1">
                <a:tableStyleId>{C4B1156A-380E-4F78-BDF5-A606A8083BF9}</a:tableStyleId>
              </a:tblPr>
              <a:tblGrid>
                <a:gridCol w="1404156"/>
                <a:gridCol w="1404156"/>
                <a:gridCol w="1404156"/>
                <a:gridCol w="1404156"/>
                <a:gridCol w="1404156"/>
                <a:gridCol w="1404156"/>
              </a:tblGrid>
              <a:tr h="548640">
                <a:tc>
                  <a:txBody>
                    <a:bodyPr/>
                    <a:lstStyle/>
                    <a:p>
                      <a:pPr algn="ctr"/>
                      <a:r>
                        <a:rPr lang="en-IE" sz="1500" dirty="0" smtClean="0"/>
                        <a:t>Extremely Low</a:t>
                      </a:r>
                      <a:endParaRPr lang="en-IE" sz="1500" dirty="0"/>
                    </a:p>
                  </a:txBody>
                  <a:tcPr/>
                </a:tc>
                <a:tc>
                  <a:txBody>
                    <a:bodyPr/>
                    <a:lstStyle/>
                    <a:p>
                      <a:pPr algn="ctr"/>
                      <a:r>
                        <a:rPr lang="en-IE" sz="1500" dirty="0" smtClean="0"/>
                        <a:t>Low</a:t>
                      </a:r>
                      <a:endParaRPr lang="en-IE" sz="1500" dirty="0"/>
                    </a:p>
                  </a:txBody>
                  <a:tcPr/>
                </a:tc>
                <a:tc>
                  <a:txBody>
                    <a:bodyPr/>
                    <a:lstStyle/>
                    <a:p>
                      <a:pPr algn="ctr"/>
                      <a:r>
                        <a:rPr lang="en-IE" sz="1500" dirty="0" smtClean="0"/>
                        <a:t>Low Average</a:t>
                      </a:r>
                      <a:endParaRPr lang="en-IE" sz="1500" dirty="0"/>
                    </a:p>
                  </a:txBody>
                  <a:tcPr/>
                </a:tc>
                <a:tc>
                  <a:txBody>
                    <a:bodyPr/>
                    <a:lstStyle/>
                    <a:p>
                      <a:pPr algn="ctr"/>
                      <a:r>
                        <a:rPr lang="en-IE" sz="1500" dirty="0" smtClean="0"/>
                        <a:t>High Average</a:t>
                      </a:r>
                      <a:endParaRPr lang="en-IE" sz="1500" dirty="0"/>
                    </a:p>
                  </a:txBody>
                  <a:tcPr/>
                </a:tc>
                <a:tc>
                  <a:txBody>
                    <a:bodyPr/>
                    <a:lstStyle/>
                    <a:p>
                      <a:pPr algn="ctr"/>
                      <a:r>
                        <a:rPr lang="en-IE" sz="1500" dirty="0" smtClean="0"/>
                        <a:t>High</a:t>
                      </a:r>
                      <a:endParaRPr lang="en-IE" sz="1500" dirty="0"/>
                    </a:p>
                  </a:txBody>
                  <a:tcPr/>
                </a:tc>
                <a:tc>
                  <a:txBody>
                    <a:bodyPr/>
                    <a:lstStyle/>
                    <a:p>
                      <a:pPr algn="ctr"/>
                      <a:r>
                        <a:rPr lang="en-IE" sz="1500" dirty="0" smtClean="0"/>
                        <a:t>Extremely</a:t>
                      </a:r>
                      <a:r>
                        <a:rPr lang="en-IE" sz="1500" baseline="0" dirty="0" smtClean="0"/>
                        <a:t> High</a:t>
                      </a:r>
                      <a:endParaRPr lang="en-IE" sz="1500" dirty="0"/>
                    </a:p>
                  </a:txBody>
                  <a:tcPr/>
                </a:tc>
              </a:tr>
            </a:tbl>
          </a:graphicData>
        </a:graphic>
      </p:graphicFrame>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25158596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6840760" cy="648072"/>
          </a:xfrm>
        </p:spPr>
        <p:txBody>
          <a:bodyPr>
            <a:normAutofit/>
          </a:bodyPr>
          <a:lstStyle/>
          <a:p>
            <a:r>
              <a:rPr lang="en-IE" sz="2500" b="1" dirty="0" smtClean="0">
                <a:latin typeface="Cambria"/>
                <a:cs typeface="Cambria"/>
              </a:rPr>
              <a:t>MICRA-T &amp; SIGMA-T National Distribution</a:t>
            </a:r>
            <a:endParaRPr lang="en-IE" sz="2500" dirty="0">
              <a:latin typeface="Cambria"/>
              <a:cs typeface="Cambria"/>
            </a:endParaRPr>
          </a:p>
        </p:txBody>
      </p:sp>
      <p:pic>
        <p:nvPicPr>
          <p:cNvPr id="23" name="Content Placeholder 22"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5" y="692697"/>
            <a:ext cx="7430348" cy="5544616"/>
          </a:xfrm>
        </p:spPr>
      </p:pic>
      <p:sp>
        <p:nvSpPr>
          <p:cNvPr id="4" name="Rectangle 3"/>
          <p:cNvSpPr/>
          <p:nvPr/>
        </p:nvSpPr>
        <p:spPr>
          <a:xfrm>
            <a:off x="1331640" y="764705"/>
            <a:ext cx="3312368" cy="5328592"/>
          </a:xfrm>
          <a:prstGeom prst="rect">
            <a:avLst/>
          </a:prstGeom>
          <a:solidFill>
            <a:schemeClr val="accent3">
              <a:alpha val="2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graphicFrame>
        <p:nvGraphicFramePr>
          <p:cNvPr id="7" name="Table 6"/>
          <p:cNvGraphicFramePr>
            <a:graphicFrameLocks noGrp="1"/>
          </p:cNvGraphicFramePr>
          <p:nvPr>
            <p:extLst>
              <p:ext uri="{D42A27DB-BD31-4B8C-83A1-F6EECF244321}">
                <p14:modId xmlns:p14="http://schemas.microsoft.com/office/powerpoint/2010/main" val="1090783983"/>
              </p:ext>
            </p:extLst>
          </p:nvPr>
        </p:nvGraphicFramePr>
        <p:xfrm>
          <a:off x="431540" y="6237313"/>
          <a:ext cx="8424936" cy="548640"/>
        </p:xfrm>
        <a:graphic>
          <a:graphicData uri="http://schemas.openxmlformats.org/drawingml/2006/table">
            <a:tbl>
              <a:tblPr firstRow="1" bandRow="1">
                <a:tableStyleId>{C4B1156A-380E-4F78-BDF5-A606A8083BF9}</a:tableStyleId>
              </a:tblPr>
              <a:tblGrid>
                <a:gridCol w="1404156"/>
                <a:gridCol w="1404156"/>
                <a:gridCol w="1404156"/>
                <a:gridCol w="1404156"/>
                <a:gridCol w="1404156"/>
                <a:gridCol w="1404156"/>
              </a:tblGrid>
              <a:tr h="548640">
                <a:tc>
                  <a:txBody>
                    <a:bodyPr/>
                    <a:lstStyle/>
                    <a:p>
                      <a:pPr algn="ctr"/>
                      <a:r>
                        <a:rPr lang="en-IE" sz="1500" dirty="0" smtClean="0"/>
                        <a:t>Extremely Low</a:t>
                      </a:r>
                      <a:endParaRPr lang="en-IE" sz="1500" dirty="0"/>
                    </a:p>
                  </a:txBody>
                  <a:tcPr/>
                </a:tc>
                <a:tc>
                  <a:txBody>
                    <a:bodyPr/>
                    <a:lstStyle/>
                    <a:p>
                      <a:pPr algn="ctr"/>
                      <a:r>
                        <a:rPr lang="en-IE" sz="1500" dirty="0" smtClean="0"/>
                        <a:t>Low</a:t>
                      </a:r>
                      <a:endParaRPr lang="en-IE" sz="1500" dirty="0"/>
                    </a:p>
                  </a:txBody>
                  <a:tcPr/>
                </a:tc>
                <a:tc>
                  <a:txBody>
                    <a:bodyPr/>
                    <a:lstStyle/>
                    <a:p>
                      <a:pPr algn="ctr"/>
                      <a:r>
                        <a:rPr lang="en-IE" sz="1500" dirty="0" smtClean="0"/>
                        <a:t>Low Average</a:t>
                      </a:r>
                      <a:endParaRPr lang="en-IE" sz="1500" dirty="0"/>
                    </a:p>
                  </a:txBody>
                  <a:tcPr/>
                </a:tc>
                <a:tc>
                  <a:txBody>
                    <a:bodyPr/>
                    <a:lstStyle/>
                    <a:p>
                      <a:pPr algn="ctr"/>
                      <a:r>
                        <a:rPr lang="en-IE" sz="1500" dirty="0" smtClean="0"/>
                        <a:t>High Average</a:t>
                      </a:r>
                      <a:endParaRPr lang="en-IE" sz="1500" dirty="0"/>
                    </a:p>
                  </a:txBody>
                  <a:tcPr/>
                </a:tc>
                <a:tc>
                  <a:txBody>
                    <a:bodyPr/>
                    <a:lstStyle/>
                    <a:p>
                      <a:pPr algn="ctr"/>
                      <a:r>
                        <a:rPr lang="en-IE" sz="1500" dirty="0" smtClean="0"/>
                        <a:t>High</a:t>
                      </a:r>
                      <a:endParaRPr lang="en-IE" sz="1500" dirty="0"/>
                    </a:p>
                  </a:txBody>
                  <a:tcPr/>
                </a:tc>
                <a:tc>
                  <a:txBody>
                    <a:bodyPr/>
                    <a:lstStyle/>
                    <a:p>
                      <a:pPr algn="ctr"/>
                      <a:r>
                        <a:rPr lang="en-IE" sz="1500" dirty="0" smtClean="0"/>
                        <a:t>Extremely</a:t>
                      </a:r>
                      <a:r>
                        <a:rPr lang="en-IE" sz="1500" baseline="0" dirty="0" smtClean="0"/>
                        <a:t> High</a:t>
                      </a:r>
                      <a:endParaRPr lang="en-IE" sz="1500" dirty="0"/>
                    </a:p>
                  </a:txBody>
                  <a:tcPr/>
                </a:tc>
              </a:tr>
            </a:tbl>
          </a:graphicData>
        </a:graphic>
      </p:graphicFrame>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
        <p:nvSpPr>
          <p:cNvPr id="8" name="Rectangle 7"/>
          <p:cNvSpPr/>
          <p:nvPr/>
        </p:nvSpPr>
        <p:spPr>
          <a:xfrm>
            <a:off x="4644008" y="764705"/>
            <a:ext cx="3456384" cy="5328592"/>
          </a:xfrm>
          <a:prstGeom prst="rect">
            <a:avLst/>
          </a:prstGeom>
          <a:solidFill>
            <a:schemeClr val="accent2">
              <a:alpha val="27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396951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03720"/>
            <a:ext cx="8229600" cy="1143000"/>
          </a:xfrm>
        </p:spPr>
        <p:txBody>
          <a:bodyPr>
            <a:normAutofit/>
          </a:bodyPr>
          <a:lstStyle/>
          <a:p>
            <a:r>
              <a:rPr lang="en-IE" sz="6000" b="1" dirty="0" smtClean="0">
                <a:latin typeface="Cambria"/>
                <a:cs typeface="Cambria"/>
              </a:rPr>
              <a:t>MICRA-T Results 2013</a:t>
            </a:r>
            <a:endParaRPr lang="en-IE" sz="6000" b="1" dirty="0">
              <a:latin typeface="Cambria"/>
              <a:cs typeface="Cambria"/>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5" name="Picture 4"/>
          <p:cNvPicPr>
            <a:picLocks noChangeAspect="1"/>
          </p:cNvPicPr>
          <p:nvPr/>
        </p:nvPicPr>
        <p:blipFill>
          <a:blip r:embed="rId3"/>
          <a:stretch>
            <a:fillRect/>
          </a:stretch>
        </p:blipFill>
        <p:spPr>
          <a:xfrm>
            <a:off x="0" y="1549324"/>
            <a:ext cx="9144000" cy="5029200"/>
          </a:xfrm>
          <a:prstGeom prst="rect">
            <a:avLst/>
          </a:prstGeom>
        </p:spPr>
      </p:pic>
    </p:spTree>
    <p:extLst>
      <p:ext uri="{BB962C8B-B14F-4D97-AF65-F5344CB8AC3E}">
        <p14:creationId xmlns:p14="http://schemas.microsoft.com/office/powerpoint/2010/main" val="41305398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6840760" cy="648072"/>
          </a:xfrm>
        </p:spPr>
        <p:txBody>
          <a:bodyPr>
            <a:normAutofit fontScale="90000"/>
          </a:bodyPr>
          <a:lstStyle/>
          <a:p>
            <a:r>
              <a:rPr lang="en-IE" sz="2500" b="1" dirty="0" smtClean="0">
                <a:latin typeface="Cambria"/>
                <a:cs typeface="Cambria"/>
              </a:rPr>
              <a:t>MICRA-T Scores in Belmayne ETNS compared to the National Average</a:t>
            </a:r>
            <a:endParaRPr lang="en-IE" sz="2500" b="1" dirty="0">
              <a:latin typeface="Cambria"/>
              <a:cs typeface="Cambria"/>
            </a:endParaRPr>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836712"/>
            <a:ext cx="8208912" cy="5349274"/>
          </a:xfrm>
        </p:spPr>
      </p:pic>
      <p:graphicFrame>
        <p:nvGraphicFramePr>
          <p:cNvPr id="8" name="Table 7"/>
          <p:cNvGraphicFramePr>
            <a:graphicFrameLocks noGrp="1"/>
          </p:cNvGraphicFramePr>
          <p:nvPr>
            <p:extLst>
              <p:ext uri="{D42A27DB-BD31-4B8C-83A1-F6EECF244321}">
                <p14:modId xmlns:p14="http://schemas.microsoft.com/office/powerpoint/2010/main" val="1806571950"/>
              </p:ext>
            </p:extLst>
          </p:nvPr>
        </p:nvGraphicFramePr>
        <p:xfrm>
          <a:off x="467544" y="6165304"/>
          <a:ext cx="8424936" cy="548640"/>
        </p:xfrm>
        <a:graphic>
          <a:graphicData uri="http://schemas.openxmlformats.org/drawingml/2006/table">
            <a:tbl>
              <a:tblPr firstRow="1" bandRow="1">
                <a:tableStyleId>{C4B1156A-380E-4F78-BDF5-A606A8083BF9}</a:tableStyleId>
              </a:tblPr>
              <a:tblGrid>
                <a:gridCol w="1404156"/>
                <a:gridCol w="1404156"/>
                <a:gridCol w="1404156"/>
                <a:gridCol w="1404156"/>
                <a:gridCol w="1404156"/>
                <a:gridCol w="1404156"/>
              </a:tblGrid>
              <a:tr h="548640">
                <a:tc>
                  <a:txBody>
                    <a:bodyPr/>
                    <a:lstStyle/>
                    <a:p>
                      <a:pPr algn="ctr"/>
                      <a:r>
                        <a:rPr lang="en-IE" sz="1500" dirty="0" smtClean="0"/>
                        <a:t>Extremely Low</a:t>
                      </a:r>
                      <a:endParaRPr lang="en-IE" sz="1500" dirty="0"/>
                    </a:p>
                  </a:txBody>
                  <a:tcPr/>
                </a:tc>
                <a:tc>
                  <a:txBody>
                    <a:bodyPr/>
                    <a:lstStyle/>
                    <a:p>
                      <a:pPr algn="ctr"/>
                      <a:r>
                        <a:rPr lang="en-IE" sz="1500" dirty="0" smtClean="0"/>
                        <a:t>Low</a:t>
                      </a:r>
                      <a:endParaRPr lang="en-IE" sz="1500" dirty="0"/>
                    </a:p>
                  </a:txBody>
                  <a:tcPr/>
                </a:tc>
                <a:tc>
                  <a:txBody>
                    <a:bodyPr/>
                    <a:lstStyle/>
                    <a:p>
                      <a:pPr algn="ctr"/>
                      <a:r>
                        <a:rPr lang="en-IE" sz="1500" dirty="0" smtClean="0"/>
                        <a:t>Low Average</a:t>
                      </a:r>
                      <a:endParaRPr lang="en-IE" sz="1500" dirty="0"/>
                    </a:p>
                  </a:txBody>
                  <a:tcPr/>
                </a:tc>
                <a:tc>
                  <a:txBody>
                    <a:bodyPr/>
                    <a:lstStyle/>
                    <a:p>
                      <a:pPr algn="ctr"/>
                      <a:r>
                        <a:rPr lang="en-IE" sz="1500" dirty="0" smtClean="0"/>
                        <a:t>High Average</a:t>
                      </a:r>
                      <a:endParaRPr lang="en-IE" sz="1500" dirty="0"/>
                    </a:p>
                  </a:txBody>
                  <a:tcPr/>
                </a:tc>
                <a:tc>
                  <a:txBody>
                    <a:bodyPr/>
                    <a:lstStyle/>
                    <a:p>
                      <a:pPr algn="ctr"/>
                      <a:r>
                        <a:rPr lang="en-IE" sz="1500" dirty="0" smtClean="0"/>
                        <a:t>High</a:t>
                      </a:r>
                      <a:endParaRPr lang="en-IE" sz="1500" dirty="0"/>
                    </a:p>
                  </a:txBody>
                  <a:tcPr/>
                </a:tc>
                <a:tc>
                  <a:txBody>
                    <a:bodyPr/>
                    <a:lstStyle/>
                    <a:p>
                      <a:pPr algn="ctr"/>
                      <a:r>
                        <a:rPr lang="en-IE" sz="1500" dirty="0" smtClean="0"/>
                        <a:t>Extremely</a:t>
                      </a:r>
                      <a:r>
                        <a:rPr lang="en-IE" sz="1500" baseline="0" dirty="0" smtClean="0"/>
                        <a:t> High</a:t>
                      </a:r>
                      <a:endParaRPr lang="en-IE" sz="1500" dirty="0"/>
                    </a:p>
                  </a:txBody>
                  <a:tcPr/>
                </a:tc>
              </a:tr>
            </a:tbl>
          </a:graphicData>
        </a:graphic>
      </p:graphicFrame>
      <p:sp>
        <p:nvSpPr>
          <p:cNvPr id="9" name="TextBox 8"/>
          <p:cNvSpPr txBox="1"/>
          <p:nvPr/>
        </p:nvSpPr>
        <p:spPr>
          <a:xfrm>
            <a:off x="5724128" y="908720"/>
            <a:ext cx="3096344" cy="646331"/>
          </a:xfrm>
          <a:prstGeom prst="rect">
            <a:avLst/>
          </a:prstGeom>
          <a:noFill/>
        </p:spPr>
        <p:txBody>
          <a:bodyPr wrap="square" rtlCol="0">
            <a:spAutoFit/>
          </a:bodyPr>
          <a:lstStyle/>
          <a:p>
            <a:r>
              <a:rPr lang="en-IE" dirty="0" smtClean="0">
                <a:latin typeface="Cambria"/>
                <a:cs typeface="Cambria"/>
              </a:rPr>
              <a:t>School – </a:t>
            </a:r>
            <a:r>
              <a:rPr lang="en-IE" b="1" dirty="0" smtClean="0">
                <a:solidFill>
                  <a:schemeClr val="accent1"/>
                </a:solidFill>
                <a:latin typeface="Cambria"/>
                <a:cs typeface="Cambria"/>
              </a:rPr>
              <a:t>Blue</a:t>
            </a:r>
          </a:p>
          <a:p>
            <a:r>
              <a:rPr lang="en-IE" dirty="0" smtClean="0">
                <a:latin typeface="Cambria"/>
                <a:cs typeface="Cambria"/>
              </a:rPr>
              <a:t>National Distribution – </a:t>
            </a:r>
            <a:r>
              <a:rPr lang="en-IE" b="1" dirty="0" smtClean="0">
                <a:solidFill>
                  <a:schemeClr val="accent2"/>
                </a:solidFill>
                <a:latin typeface="Cambria"/>
                <a:cs typeface="Cambria"/>
              </a:rPr>
              <a:t>Red</a:t>
            </a:r>
            <a:endParaRPr lang="en-IE" b="1" dirty="0">
              <a:solidFill>
                <a:schemeClr val="accent2"/>
              </a:solidFill>
              <a:latin typeface="Cambria"/>
              <a:cs typeface="Cambria"/>
            </a:endParaRPr>
          </a:p>
        </p:txBody>
      </p: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62358324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000" b="1" dirty="0" smtClean="0">
                <a:latin typeface="Cambria"/>
                <a:cs typeface="Cambria"/>
              </a:rPr>
              <a:t>MICRA-T Scores in Belmayne ETNS compared to the National Average</a:t>
            </a:r>
            <a:endParaRPr lang="en-IE" sz="3000" dirty="0">
              <a:latin typeface="Cambria"/>
              <a:cs typeface="Cambria"/>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957077500"/>
              </p:ext>
            </p:extLst>
          </p:nvPr>
        </p:nvGraphicFramePr>
        <p:xfrm>
          <a:off x="467545" y="2276872"/>
          <a:ext cx="8291269" cy="2817872"/>
        </p:xfrm>
        <a:graphic>
          <a:graphicData uri="http://schemas.openxmlformats.org/drawingml/2006/table">
            <a:tbl>
              <a:tblPr firstRow="1" bandRow="1">
                <a:tableStyleId>{5C22544A-7EE6-4342-B048-85BDC9FD1C3A}</a:tableStyleId>
              </a:tblPr>
              <a:tblGrid>
                <a:gridCol w="1184467"/>
                <a:gridCol w="1184467"/>
                <a:gridCol w="1184467"/>
                <a:gridCol w="1184467"/>
                <a:gridCol w="1184467"/>
                <a:gridCol w="1184467"/>
                <a:gridCol w="1184467"/>
              </a:tblGrid>
              <a:tr h="914400">
                <a:tc>
                  <a:txBody>
                    <a:bodyPr/>
                    <a:lstStyle/>
                    <a:p>
                      <a:pPr algn="ctr"/>
                      <a:endParaRPr lang="en-IE" sz="1800" dirty="0"/>
                    </a:p>
                  </a:txBody>
                  <a:tcPr/>
                </a:tc>
                <a:tc>
                  <a:txBody>
                    <a:bodyPr/>
                    <a:lstStyle/>
                    <a:p>
                      <a:pPr algn="ctr"/>
                      <a:r>
                        <a:rPr lang="en-IE" sz="1800" dirty="0" smtClean="0"/>
                        <a:t>Extremely</a:t>
                      </a:r>
                      <a:r>
                        <a:rPr lang="en-IE" sz="1800" baseline="0" dirty="0" smtClean="0"/>
                        <a:t> Low</a:t>
                      </a:r>
                      <a:endParaRPr lang="en-IE" sz="1800" dirty="0"/>
                    </a:p>
                  </a:txBody>
                  <a:tcPr/>
                </a:tc>
                <a:tc>
                  <a:txBody>
                    <a:bodyPr/>
                    <a:lstStyle/>
                    <a:p>
                      <a:pPr algn="ctr"/>
                      <a:r>
                        <a:rPr lang="en-IE" sz="1800" smtClean="0"/>
                        <a:t>Low</a:t>
                      </a:r>
                      <a:endParaRPr lang="en-IE" sz="1800"/>
                    </a:p>
                  </a:txBody>
                  <a:tcPr/>
                </a:tc>
                <a:tc>
                  <a:txBody>
                    <a:bodyPr/>
                    <a:lstStyle/>
                    <a:p>
                      <a:pPr algn="ctr"/>
                      <a:r>
                        <a:rPr lang="en-IE" sz="1800" smtClean="0"/>
                        <a:t>Low Average</a:t>
                      </a:r>
                      <a:endParaRPr lang="en-IE" sz="1800" dirty="0"/>
                    </a:p>
                  </a:txBody>
                  <a:tcPr/>
                </a:tc>
                <a:tc>
                  <a:txBody>
                    <a:bodyPr/>
                    <a:lstStyle/>
                    <a:p>
                      <a:pPr algn="ctr"/>
                      <a:r>
                        <a:rPr lang="en-IE" sz="1800" smtClean="0"/>
                        <a:t>High Average</a:t>
                      </a:r>
                      <a:endParaRPr lang="en-IE" sz="1800"/>
                    </a:p>
                  </a:txBody>
                  <a:tcPr/>
                </a:tc>
                <a:tc>
                  <a:txBody>
                    <a:bodyPr/>
                    <a:lstStyle/>
                    <a:p>
                      <a:pPr algn="ctr"/>
                      <a:r>
                        <a:rPr lang="en-IE" sz="1800" smtClean="0"/>
                        <a:t>High</a:t>
                      </a:r>
                      <a:endParaRPr lang="en-IE" sz="1800"/>
                    </a:p>
                  </a:txBody>
                  <a:tcPr/>
                </a:tc>
                <a:tc>
                  <a:txBody>
                    <a:bodyPr/>
                    <a:lstStyle/>
                    <a:p>
                      <a:pPr algn="ctr"/>
                      <a:r>
                        <a:rPr lang="en-IE" sz="1800" smtClean="0"/>
                        <a:t>Extremely High</a:t>
                      </a:r>
                      <a:endParaRPr lang="en-IE" sz="1800"/>
                    </a:p>
                  </a:txBody>
                  <a:tcPr/>
                </a:tc>
              </a:tr>
              <a:tr h="1005840">
                <a:tc>
                  <a:txBody>
                    <a:bodyPr/>
                    <a:lstStyle/>
                    <a:p>
                      <a:pPr algn="ctr"/>
                      <a:r>
                        <a:rPr lang="en-IE" sz="1500" b="1" dirty="0" smtClean="0"/>
                        <a:t>National Distribution</a:t>
                      </a:r>
                      <a:endParaRPr lang="en-IE" sz="1500" b="1" dirty="0"/>
                    </a:p>
                  </a:txBody>
                  <a:tcPr/>
                </a:tc>
                <a:tc>
                  <a:txBody>
                    <a:bodyPr/>
                    <a:lstStyle/>
                    <a:p>
                      <a:pPr algn="ctr"/>
                      <a:r>
                        <a:rPr lang="en-IE" sz="2500" b="1" dirty="0" smtClean="0"/>
                        <a:t>2%</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smtClean="0"/>
                        <a:t>34%</a:t>
                      </a:r>
                      <a:endParaRPr lang="en-IE" sz="2500" b="1"/>
                    </a:p>
                  </a:txBody>
                  <a:tcPr/>
                </a:tc>
                <a:tc>
                  <a:txBody>
                    <a:bodyPr/>
                    <a:lstStyle/>
                    <a:p>
                      <a:pPr algn="ctr"/>
                      <a:r>
                        <a:rPr lang="en-IE" sz="2500" b="1" dirty="0" smtClean="0"/>
                        <a:t>34%</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dirty="0" smtClean="0"/>
                        <a:t>2%</a:t>
                      </a:r>
                      <a:endParaRPr lang="en-IE" sz="2500" b="1" dirty="0"/>
                    </a:p>
                  </a:txBody>
                  <a:tcPr/>
                </a:tc>
              </a:tr>
              <a:tr h="897632">
                <a:tc>
                  <a:txBody>
                    <a:bodyPr/>
                    <a:lstStyle/>
                    <a:p>
                      <a:pPr algn="ctr"/>
                      <a:endParaRPr lang="en-IE" sz="1800" b="1" dirty="0"/>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dirty="0"/>
                    </a:p>
                  </a:txBody>
                  <a:tcPr/>
                </a:tc>
              </a:tr>
            </a:tbl>
          </a:graphicData>
        </a:graphic>
      </p:graphicFrame>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21028155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000" b="1" dirty="0" smtClean="0">
                <a:latin typeface="Cambria"/>
                <a:cs typeface="Cambria"/>
              </a:rPr>
              <a:t>MICRA-T Scores in Belmayne ETNS compared to the National Average</a:t>
            </a:r>
            <a:endParaRPr lang="en-IE" sz="3000" dirty="0">
              <a:latin typeface="Cambria"/>
              <a:cs typeface="Cambria"/>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007595045"/>
              </p:ext>
            </p:extLst>
          </p:nvPr>
        </p:nvGraphicFramePr>
        <p:xfrm>
          <a:off x="467545" y="2276872"/>
          <a:ext cx="8291269" cy="2817872"/>
        </p:xfrm>
        <a:graphic>
          <a:graphicData uri="http://schemas.openxmlformats.org/drawingml/2006/table">
            <a:tbl>
              <a:tblPr firstRow="1" bandRow="1">
                <a:tableStyleId>{5C22544A-7EE6-4342-B048-85BDC9FD1C3A}</a:tableStyleId>
              </a:tblPr>
              <a:tblGrid>
                <a:gridCol w="1184467"/>
                <a:gridCol w="1184467"/>
                <a:gridCol w="1184467"/>
                <a:gridCol w="1184467"/>
                <a:gridCol w="1184467"/>
                <a:gridCol w="1184467"/>
                <a:gridCol w="1184467"/>
              </a:tblGrid>
              <a:tr h="914400">
                <a:tc>
                  <a:txBody>
                    <a:bodyPr/>
                    <a:lstStyle/>
                    <a:p>
                      <a:pPr algn="ctr"/>
                      <a:endParaRPr lang="en-IE" sz="1800" dirty="0"/>
                    </a:p>
                  </a:txBody>
                  <a:tcPr/>
                </a:tc>
                <a:tc>
                  <a:txBody>
                    <a:bodyPr/>
                    <a:lstStyle/>
                    <a:p>
                      <a:pPr algn="ctr"/>
                      <a:r>
                        <a:rPr lang="en-IE" sz="1800" dirty="0" smtClean="0"/>
                        <a:t>Extremely</a:t>
                      </a:r>
                      <a:r>
                        <a:rPr lang="en-IE" sz="1800" baseline="0" dirty="0" smtClean="0"/>
                        <a:t> Low</a:t>
                      </a:r>
                      <a:endParaRPr lang="en-IE" sz="1800" dirty="0"/>
                    </a:p>
                  </a:txBody>
                  <a:tcPr/>
                </a:tc>
                <a:tc>
                  <a:txBody>
                    <a:bodyPr/>
                    <a:lstStyle/>
                    <a:p>
                      <a:pPr algn="ctr"/>
                      <a:r>
                        <a:rPr lang="en-IE" sz="1800" smtClean="0"/>
                        <a:t>Low</a:t>
                      </a:r>
                      <a:endParaRPr lang="en-IE" sz="1800"/>
                    </a:p>
                  </a:txBody>
                  <a:tcPr/>
                </a:tc>
                <a:tc>
                  <a:txBody>
                    <a:bodyPr/>
                    <a:lstStyle/>
                    <a:p>
                      <a:pPr algn="ctr"/>
                      <a:r>
                        <a:rPr lang="en-IE" sz="1800" smtClean="0"/>
                        <a:t>Low Average</a:t>
                      </a:r>
                      <a:endParaRPr lang="en-IE" sz="1800" dirty="0"/>
                    </a:p>
                  </a:txBody>
                  <a:tcPr/>
                </a:tc>
                <a:tc>
                  <a:txBody>
                    <a:bodyPr/>
                    <a:lstStyle/>
                    <a:p>
                      <a:pPr algn="ctr"/>
                      <a:r>
                        <a:rPr lang="en-IE" sz="1800" smtClean="0"/>
                        <a:t>High Average</a:t>
                      </a:r>
                      <a:endParaRPr lang="en-IE" sz="1800"/>
                    </a:p>
                  </a:txBody>
                  <a:tcPr/>
                </a:tc>
                <a:tc>
                  <a:txBody>
                    <a:bodyPr/>
                    <a:lstStyle/>
                    <a:p>
                      <a:pPr algn="ctr"/>
                      <a:r>
                        <a:rPr lang="en-IE" sz="1800" smtClean="0"/>
                        <a:t>High</a:t>
                      </a:r>
                      <a:endParaRPr lang="en-IE" sz="1800"/>
                    </a:p>
                  </a:txBody>
                  <a:tcPr/>
                </a:tc>
                <a:tc>
                  <a:txBody>
                    <a:bodyPr/>
                    <a:lstStyle/>
                    <a:p>
                      <a:pPr algn="ctr"/>
                      <a:r>
                        <a:rPr lang="en-IE" sz="1800" smtClean="0"/>
                        <a:t>Extremely High</a:t>
                      </a:r>
                      <a:endParaRPr lang="en-IE" sz="1800"/>
                    </a:p>
                  </a:txBody>
                  <a:tcPr/>
                </a:tc>
              </a:tr>
              <a:tr h="1005840">
                <a:tc>
                  <a:txBody>
                    <a:bodyPr/>
                    <a:lstStyle/>
                    <a:p>
                      <a:pPr algn="ctr"/>
                      <a:r>
                        <a:rPr lang="en-IE" sz="1500" b="1" dirty="0" smtClean="0"/>
                        <a:t>National Distribution</a:t>
                      </a:r>
                      <a:endParaRPr lang="en-IE" sz="1500" b="1" dirty="0"/>
                    </a:p>
                  </a:txBody>
                  <a:tcPr/>
                </a:tc>
                <a:tc>
                  <a:txBody>
                    <a:bodyPr/>
                    <a:lstStyle/>
                    <a:p>
                      <a:pPr algn="ctr"/>
                      <a:r>
                        <a:rPr lang="en-IE" sz="2500" b="1" dirty="0" smtClean="0"/>
                        <a:t>2%</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smtClean="0"/>
                        <a:t>34%</a:t>
                      </a:r>
                      <a:endParaRPr lang="en-IE" sz="2500" b="1"/>
                    </a:p>
                  </a:txBody>
                  <a:tcPr/>
                </a:tc>
                <a:tc>
                  <a:txBody>
                    <a:bodyPr/>
                    <a:lstStyle/>
                    <a:p>
                      <a:pPr algn="ctr"/>
                      <a:r>
                        <a:rPr lang="en-IE" sz="2500" b="1" dirty="0" smtClean="0"/>
                        <a:t>34%</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dirty="0" smtClean="0"/>
                        <a:t>2%</a:t>
                      </a:r>
                      <a:endParaRPr lang="en-IE" sz="2500" b="1" dirty="0"/>
                    </a:p>
                  </a:txBody>
                  <a:tcPr/>
                </a:tc>
              </a:tr>
              <a:tr h="897632">
                <a:tc>
                  <a:txBody>
                    <a:bodyPr/>
                    <a:lstStyle/>
                    <a:p>
                      <a:pPr algn="ctr"/>
                      <a:endParaRPr lang="en-IE" sz="1800" b="1" dirty="0"/>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dirty="0"/>
                    </a:p>
                  </a:txBody>
                  <a:tcPr/>
                </a:tc>
              </a:tr>
            </a:tbl>
          </a:graphicData>
        </a:graphic>
      </p:graphicFrame>
      <p:sp>
        <p:nvSpPr>
          <p:cNvPr id="4" name="Rounded Rectangle 3"/>
          <p:cNvSpPr/>
          <p:nvPr/>
        </p:nvSpPr>
        <p:spPr>
          <a:xfrm>
            <a:off x="1570829" y="5101464"/>
            <a:ext cx="3528392" cy="8640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IE" sz="1600" b="1" dirty="0" smtClean="0">
                <a:solidFill>
                  <a:srgbClr val="000000"/>
                </a:solidFill>
                <a:latin typeface="Cambria"/>
                <a:cs typeface="Cambria"/>
              </a:rPr>
              <a:t>School Objective: To score lower than National Distribution</a:t>
            </a:r>
            <a:endParaRPr lang="en-IE" sz="1600" b="1" dirty="0">
              <a:solidFill>
                <a:srgbClr val="000000"/>
              </a:solidFill>
              <a:latin typeface="Cambria"/>
              <a:cs typeface="Cambria"/>
            </a:endParaRPr>
          </a:p>
        </p:txBody>
      </p:sp>
      <p:sp>
        <p:nvSpPr>
          <p:cNvPr id="5" name="Rounded Rectangle 4"/>
          <p:cNvSpPr/>
          <p:nvPr/>
        </p:nvSpPr>
        <p:spPr>
          <a:xfrm>
            <a:off x="5292080" y="5085184"/>
            <a:ext cx="3456384"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IE" sz="1600" b="1" dirty="0" smtClean="0">
                <a:solidFill>
                  <a:schemeClr val="tx1"/>
                </a:solidFill>
                <a:latin typeface="Cambria"/>
                <a:cs typeface="Cambria"/>
              </a:rPr>
              <a:t>School Objective: To score higher than National Distribution</a:t>
            </a:r>
            <a:endParaRPr lang="en-IE" sz="1600" b="1" dirty="0">
              <a:solidFill>
                <a:schemeClr val="tx1"/>
              </a:solidFill>
              <a:latin typeface="Cambria"/>
              <a:cs typeface="Cambria"/>
            </a:endParaRPr>
          </a:p>
        </p:txBody>
      </p:sp>
      <p:cxnSp>
        <p:nvCxnSpPr>
          <p:cNvPr id="6" name="Straight Connector 5"/>
          <p:cNvCxnSpPr/>
          <p:nvPr/>
        </p:nvCxnSpPr>
        <p:spPr>
          <a:xfrm>
            <a:off x="5196907" y="1741974"/>
            <a:ext cx="0" cy="49003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6105498" y="6202726"/>
            <a:ext cx="1367631"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flipH="1">
            <a:off x="3077226" y="6186445"/>
            <a:ext cx="1324655"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6847785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48932"/>
            <a:ext cx="8845472" cy="5148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3"/>
          <a:stretch>
            <a:fillRect/>
          </a:stretch>
        </p:blipFill>
        <p:spPr>
          <a:xfrm>
            <a:off x="2" y="-130239"/>
            <a:ext cx="911687" cy="911687"/>
          </a:xfrm>
          <a:prstGeom prst="rect">
            <a:avLst/>
          </a:prstGeom>
        </p:spPr>
      </p:pic>
      <p:sp>
        <p:nvSpPr>
          <p:cNvPr id="6" name="TextBox 5"/>
          <p:cNvSpPr txBox="1"/>
          <p:nvPr/>
        </p:nvSpPr>
        <p:spPr>
          <a:xfrm>
            <a:off x="32074" y="410522"/>
            <a:ext cx="8992911" cy="1077218"/>
          </a:xfrm>
          <a:prstGeom prst="rect">
            <a:avLst/>
          </a:prstGeom>
          <a:noFill/>
        </p:spPr>
        <p:txBody>
          <a:bodyPr wrap="square" rtlCol="0">
            <a:spAutoFit/>
          </a:bodyPr>
          <a:lstStyle/>
          <a:p>
            <a:pPr algn="ctr"/>
            <a:r>
              <a:rPr lang="en-US" sz="3200" dirty="0" smtClean="0">
                <a:latin typeface="Cambria"/>
                <a:cs typeface="Cambria"/>
              </a:rPr>
              <a:t>BETNS – Board of Management</a:t>
            </a:r>
          </a:p>
          <a:p>
            <a:pPr algn="ctr"/>
            <a:r>
              <a:rPr lang="en-US" sz="3200" dirty="0" smtClean="0">
                <a:latin typeface="Cambria"/>
                <a:cs typeface="Cambria"/>
              </a:rPr>
              <a:t>4yr Term </a:t>
            </a:r>
            <a:r>
              <a:rPr lang="en-US" sz="3200" dirty="0">
                <a:latin typeface="Cambria"/>
                <a:cs typeface="Cambria"/>
              </a:rPr>
              <a:t>:</a:t>
            </a:r>
            <a:r>
              <a:rPr lang="en-US" sz="3200" dirty="0" smtClean="0">
                <a:latin typeface="Cambria"/>
                <a:cs typeface="Cambria"/>
              </a:rPr>
              <a:t> Oct 2011 – Oct 2015</a:t>
            </a:r>
            <a:endParaRPr lang="en-IE" sz="3200" dirty="0">
              <a:latin typeface="Cambria"/>
              <a:cs typeface="Cambria"/>
            </a:endParaRPr>
          </a:p>
        </p:txBody>
      </p:sp>
    </p:spTree>
    <p:extLst>
      <p:ext uri="{BB962C8B-B14F-4D97-AF65-F5344CB8AC3E}">
        <p14:creationId xmlns:p14="http://schemas.microsoft.com/office/powerpoint/2010/main" val="38853784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000" b="1" dirty="0" smtClean="0">
                <a:latin typeface="Cambria"/>
                <a:cs typeface="Cambria"/>
              </a:rPr>
              <a:t>MICRA-T Scores in Belmayne ETNS compared to the National Average</a:t>
            </a:r>
            <a:endParaRPr lang="en-IE" sz="3000" dirty="0">
              <a:latin typeface="Cambria"/>
              <a:cs typeface="Cambria"/>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499844981"/>
              </p:ext>
            </p:extLst>
          </p:nvPr>
        </p:nvGraphicFramePr>
        <p:xfrm>
          <a:off x="467545" y="2276872"/>
          <a:ext cx="8291269" cy="2971800"/>
        </p:xfrm>
        <a:graphic>
          <a:graphicData uri="http://schemas.openxmlformats.org/drawingml/2006/table">
            <a:tbl>
              <a:tblPr firstRow="1" bandRow="1">
                <a:tableStyleId>{5C22544A-7EE6-4342-B048-85BDC9FD1C3A}</a:tableStyleId>
              </a:tblPr>
              <a:tblGrid>
                <a:gridCol w="1184467"/>
                <a:gridCol w="1184467"/>
                <a:gridCol w="1184467"/>
                <a:gridCol w="1184467"/>
                <a:gridCol w="1184467"/>
                <a:gridCol w="1184467"/>
                <a:gridCol w="1184467"/>
              </a:tblGrid>
              <a:tr h="914400">
                <a:tc>
                  <a:txBody>
                    <a:bodyPr/>
                    <a:lstStyle/>
                    <a:p>
                      <a:pPr algn="ctr"/>
                      <a:endParaRPr lang="en-IE" sz="1800" dirty="0"/>
                    </a:p>
                  </a:txBody>
                  <a:tcPr/>
                </a:tc>
                <a:tc>
                  <a:txBody>
                    <a:bodyPr/>
                    <a:lstStyle/>
                    <a:p>
                      <a:pPr algn="ctr"/>
                      <a:r>
                        <a:rPr lang="en-IE" sz="1800" dirty="0" smtClean="0"/>
                        <a:t>Extremely</a:t>
                      </a:r>
                      <a:r>
                        <a:rPr lang="en-IE" sz="1800" baseline="0" dirty="0" smtClean="0"/>
                        <a:t> Low</a:t>
                      </a:r>
                      <a:endParaRPr lang="en-IE" sz="1800" dirty="0"/>
                    </a:p>
                  </a:txBody>
                  <a:tcPr/>
                </a:tc>
                <a:tc>
                  <a:txBody>
                    <a:bodyPr/>
                    <a:lstStyle/>
                    <a:p>
                      <a:pPr algn="ctr"/>
                      <a:r>
                        <a:rPr lang="en-IE" sz="1800" smtClean="0"/>
                        <a:t>Low</a:t>
                      </a:r>
                      <a:endParaRPr lang="en-IE" sz="1800"/>
                    </a:p>
                  </a:txBody>
                  <a:tcPr/>
                </a:tc>
                <a:tc>
                  <a:txBody>
                    <a:bodyPr/>
                    <a:lstStyle/>
                    <a:p>
                      <a:pPr algn="ctr"/>
                      <a:r>
                        <a:rPr lang="en-IE" sz="1800" smtClean="0"/>
                        <a:t>Low Average</a:t>
                      </a:r>
                      <a:endParaRPr lang="en-IE" sz="1800" dirty="0"/>
                    </a:p>
                  </a:txBody>
                  <a:tcPr/>
                </a:tc>
                <a:tc>
                  <a:txBody>
                    <a:bodyPr/>
                    <a:lstStyle/>
                    <a:p>
                      <a:pPr algn="ctr"/>
                      <a:r>
                        <a:rPr lang="en-IE" sz="1800" smtClean="0"/>
                        <a:t>High Average</a:t>
                      </a:r>
                      <a:endParaRPr lang="en-IE" sz="1800"/>
                    </a:p>
                  </a:txBody>
                  <a:tcPr/>
                </a:tc>
                <a:tc>
                  <a:txBody>
                    <a:bodyPr/>
                    <a:lstStyle/>
                    <a:p>
                      <a:pPr algn="ctr"/>
                      <a:r>
                        <a:rPr lang="en-IE" sz="1800" smtClean="0"/>
                        <a:t>High</a:t>
                      </a:r>
                      <a:endParaRPr lang="en-IE" sz="1800"/>
                    </a:p>
                  </a:txBody>
                  <a:tcPr/>
                </a:tc>
                <a:tc>
                  <a:txBody>
                    <a:bodyPr/>
                    <a:lstStyle/>
                    <a:p>
                      <a:pPr algn="ctr"/>
                      <a:r>
                        <a:rPr lang="en-IE" sz="1800" smtClean="0"/>
                        <a:t>Extremely High</a:t>
                      </a:r>
                      <a:endParaRPr lang="en-IE" sz="1800"/>
                    </a:p>
                  </a:txBody>
                  <a:tcPr/>
                </a:tc>
              </a:tr>
              <a:tr h="1005840">
                <a:tc>
                  <a:txBody>
                    <a:bodyPr/>
                    <a:lstStyle/>
                    <a:p>
                      <a:pPr algn="ctr"/>
                      <a:r>
                        <a:rPr lang="en-IE" sz="1500" b="1" dirty="0" smtClean="0"/>
                        <a:t>National Distribution</a:t>
                      </a:r>
                      <a:endParaRPr lang="en-IE" sz="1500" b="1" dirty="0"/>
                    </a:p>
                  </a:txBody>
                  <a:tcPr/>
                </a:tc>
                <a:tc>
                  <a:txBody>
                    <a:bodyPr/>
                    <a:lstStyle/>
                    <a:p>
                      <a:pPr algn="ctr"/>
                      <a:r>
                        <a:rPr lang="en-IE" sz="2500" b="1" dirty="0" smtClean="0"/>
                        <a:t>2%</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smtClean="0"/>
                        <a:t>34%</a:t>
                      </a:r>
                      <a:endParaRPr lang="en-IE" sz="2500" b="1"/>
                    </a:p>
                  </a:txBody>
                  <a:tcPr/>
                </a:tc>
                <a:tc>
                  <a:txBody>
                    <a:bodyPr/>
                    <a:lstStyle/>
                    <a:p>
                      <a:pPr algn="ctr"/>
                      <a:r>
                        <a:rPr lang="en-IE" sz="2500" b="1" dirty="0" smtClean="0"/>
                        <a:t>34%</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dirty="0" smtClean="0"/>
                        <a:t>2%</a:t>
                      </a:r>
                      <a:endParaRPr lang="en-IE" sz="2500" b="1" dirty="0"/>
                    </a:p>
                  </a:txBody>
                  <a:tcPr/>
                </a:tc>
              </a:tr>
              <a:tr h="105156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1500" b="1" dirty="0" smtClean="0"/>
                        <a:t>School Distribution</a:t>
                      </a:r>
                    </a:p>
                    <a:p>
                      <a:pPr algn="ctr"/>
                      <a:endParaRPr lang="en-IE" sz="18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2500" b="1" dirty="0" smtClean="0"/>
                        <a:t>0%</a:t>
                      </a:r>
                    </a:p>
                    <a:p>
                      <a:pPr algn="ctr"/>
                      <a:endParaRPr lang="en-IE" sz="25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2500" b="1" dirty="0" smtClean="0"/>
                        <a:t>12%</a:t>
                      </a:r>
                    </a:p>
                    <a:p>
                      <a:pPr algn="ctr"/>
                      <a:endParaRPr lang="en-IE" sz="25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2500" b="1" dirty="0" smtClean="0"/>
                        <a:t>29%</a:t>
                      </a:r>
                    </a:p>
                    <a:p>
                      <a:pPr algn="ctr"/>
                      <a:endParaRPr lang="en-IE" sz="25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2500" b="1" dirty="0" smtClean="0"/>
                        <a:t>40%</a:t>
                      </a:r>
                    </a:p>
                    <a:p>
                      <a:pPr algn="ctr"/>
                      <a:endParaRPr lang="en-IE" sz="25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2500" b="1" dirty="0" smtClean="0"/>
                        <a:t>15%</a:t>
                      </a:r>
                    </a:p>
                    <a:p>
                      <a:pPr algn="ctr"/>
                      <a:endParaRPr lang="en-IE" sz="25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IE" sz="2500" b="1" dirty="0" smtClean="0"/>
                        <a:t>4%</a:t>
                      </a:r>
                    </a:p>
                    <a:p>
                      <a:pPr algn="ctr"/>
                      <a:endParaRPr lang="en-IE" sz="2500" b="1" dirty="0"/>
                    </a:p>
                  </a:txBody>
                  <a:tcPr/>
                </a:tc>
              </a:tr>
            </a:tbl>
          </a:graphicData>
        </a:graphic>
      </p:graphicFrame>
      <p:sp>
        <p:nvSpPr>
          <p:cNvPr id="4" name="Rounded Rectangle 3"/>
          <p:cNvSpPr/>
          <p:nvPr/>
        </p:nvSpPr>
        <p:spPr>
          <a:xfrm>
            <a:off x="1570829" y="5101464"/>
            <a:ext cx="3528392" cy="8640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IE" sz="1600" b="1" dirty="0" smtClean="0">
                <a:solidFill>
                  <a:srgbClr val="000000"/>
                </a:solidFill>
                <a:latin typeface="Cambria"/>
                <a:cs typeface="Cambria"/>
              </a:rPr>
              <a:t>School Objective: To score lower than National Distribution</a:t>
            </a:r>
            <a:endParaRPr lang="en-IE" sz="1600" b="1" dirty="0">
              <a:solidFill>
                <a:srgbClr val="000000"/>
              </a:solidFill>
              <a:latin typeface="Cambria"/>
              <a:cs typeface="Cambria"/>
            </a:endParaRPr>
          </a:p>
        </p:txBody>
      </p:sp>
      <p:sp>
        <p:nvSpPr>
          <p:cNvPr id="5" name="Rounded Rectangle 4"/>
          <p:cNvSpPr/>
          <p:nvPr/>
        </p:nvSpPr>
        <p:spPr>
          <a:xfrm>
            <a:off x="5292080" y="5085184"/>
            <a:ext cx="3456384"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IE" sz="1600" b="1" dirty="0" smtClean="0">
                <a:solidFill>
                  <a:schemeClr val="tx1"/>
                </a:solidFill>
                <a:latin typeface="Cambria"/>
                <a:cs typeface="Cambria"/>
              </a:rPr>
              <a:t>School Objective: To score higher than National Distribution</a:t>
            </a:r>
            <a:endParaRPr lang="en-IE" sz="1600" b="1" dirty="0">
              <a:solidFill>
                <a:schemeClr val="tx1"/>
              </a:solidFill>
              <a:latin typeface="Cambria"/>
              <a:cs typeface="Cambria"/>
            </a:endParaRPr>
          </a:p>
        </p:txBody>
      </p:sp>
      <p:cxnSp>
        <p:nvCxnSpPr>
          <p:cNvPr id="6" name="Straight Connector 5"/>
          <p:cNvCxnSpPr/>
          <p:nvPr/>
        </p:nvCxnSpPr>
        <p:spPr>
          <a:xfrm>
            <a:off x="5196907" y="1741974"/>
            <a:ext cx="0" cy="49003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6105498" y="6202726"/>
            <a:ext cx="1367631"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flipH="1">
            <a:off x="3077226" y="6186445"/>
            <a:ext cx="1324655"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3455927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6840760" cy="648072"/>
          </a:xfrm>
        </p:spPr>
        <p:txBody>
          <a:bodyPr>
            <a:normAutofit fontScale="90000"/>
          </a:bodyPr>
          <a:lstStyle/>
          <a:p>
            <a:r>
              <a:rPr lang="en-IE" sz="2500" b="1" dirty="0" smtClean="0">
                <a:latin typeface="Cambria"/>
                <a:cs typeface="Cambria"/>
              </a:rPr>
              <a:t>MICRA-T Scores in Belmayne ETNS compared to the National Average</a:t>
            </a:r>
            <a:endParaRPr lang="en-IE" sz="2500" b="1" dirty="0">
              <a:latin typeface="Cambria"/>
              <a:cs typeface="Cambria"/>
            </a:endParaRPr>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836712"/>
            <a:ext cx="8208912" cy="5349274"/>
          </a:xfrm>
        </p:spPr>
      </p:pic>
      <p:graphicFrame>
        <p:nvGraphicFramePr>
          <p:cNvPr id="8" name="Table 7"/>
          <p:cNvGraphicFramePr>
            <a:graphicFrameLocks noGrp="1"/>
          </p:cNvGraphicFramePr>
          <p:nvPr>
            <p:extLst>
              <p:ext uri="{D42A27DB-BD31-4B8C-83A1-F6EECF244321}">
                <p14:modId xmlns:p14="http://schemas.microsoft.com/office/powerpoint/2010/main" val="2186629743"/>
              </p:ext>
            </p:extLst>
          </p:nvPr>
        </p:nvGraphicFramePr>
        <p:xfrm>
          <a:off x="467544" y="6165304"/>
          <a:ext cx="8424936" cy="548640"/>
        </p:xfrm>
        <a:graphic>
          <a:graphicData uri="http://schemas.openxmlformats.org/drawingml/2006/table">
            <a:tbl>
              <a:tblPr firstRow="1" bandRow="1">
                <a:tableStyleId>{C4B1156A-380E-4F78-BDF5-A606A8083BF9}</a:tableStyleId>
              </a:tblPr>
              <a:tblGrid>
                <a:gridCol w="1404156"/>
                <a:gridCol w="1404156"/>
                <a:gridCol w="1404156"/>
                <a:gridCol w="1404156"/>
                <a:gridCol w="1404156"/>
                <a:gridCol w="1404156"/>
              </a:tblGrid>
              <a:tr h="548640">
                <a:tc>
                  <a:txBody>
                    <a:bodyPr/>
                    <a:lstStyle/>
                    <a:p>
                      <a:pPr algn="ctr"/>
                      <a:r>
                        <a:rPr lang="en-IE" sz="1500" dirty="0" smtClean="0"/>
                        <a:t>Extremely Low</a:t>
                      </a:r>
                      <a:endParaRPr lang="en-IE" sz="1500" dirty="0"/>
                    </a:p>
                  </a:txBody>
                  <a:tcPr/>
                </a:tc>
                <a:tc>
                  <a:txBody>
                    <a:bodyPr/>
                    <a:lstStyle/>
                    <a:p>
                      <a:pPr algn="ctr"/>
                      <a:r>
                        <a:rPr lang="en-IE" sz="1500" dirty="0" smtClean="0"/>
                        <a:t>Low</a:t>
                      </a:r>
                      <a:endParaRPr lang="en-IE" sz="1500" dirty="0"/>
                    </a:p>
                  </a:txBody>
                  <a:tcPr/>
                </a:tc>
                <a:tc>
                  <a:txBody>
                    <a:bodyPr/>
                    <a:lstStyle/>
                    <a:p>
                      <a:pPr algn="ctr"/>
                      <a:r>
                        <a:rPr lang="en-IE" sz="1500" dirty="0" smtClean="0"/>
                        <a:t>Low Average</a:t>
                      </a:r>
                      <a:endParaRPr lang="en-IE" sz="1500" dirty="0"/>
                    </a:p>
                  </a:txBody>
                  <a:tcPr/>
                </a:tc>
                <a:tc>
                  <a:txBody>
                    <a:bodyPr/>
                    <a:lstStyle/>
                    <a:p>
                      <a:pPr algn="ctr"/>
                      <a:r>
                        <a:rPr lang="en-IE" sz="1500" dirty="0" smtClean="0"/>
                        <a:t>High Average</a:t>
                      </a:r>
                      <a:endParaRPr lang="en-IE" sz="1500" dirty="0"/>
                    </a:p>
                  </a:txBody>
                  <a:tcPr/>
                </a:tc>
                <a:tc>
                  <a:txBody>
                    <a:bodyPr/>
                    <a:lstStyle/>
                    <a:p>
                      <a:pPr algn="ctr"/>
                      <a:r>
                        <a:rPr lang="en-IE" sz="1500" dirty="0" smtClean="0"/>
                        <a:t>High</a:t>
                      </a:r>
                      <a:endParaRPr lang="en-IE" sz="1500" dirty="0"/>
                    </a:p>
                  </a:txBody>
                  <a:tcPr/>
                </a:tc>
                <a:tc>
                  <a:txBody>
                    <a:bodyPr/>
                    <a:lstStyle/>
                    <a:p>
                      <a:pPr algn="ctr"/>
                      <a:r>
                        <a:rPr lang="en-IE" sz="1500" dirty="0" smtClean="0"/>
                        <a:t>Extremely</a:t>
                      </a:r>
                      <a:r>
                        <a:rPr lang="en-IE" sz="1500" baseline="0" dirty="0" smtClean="0"/>
                        <a:t> High</a:t>
                      </a:r>
                      <a:endParaRPr lang="en-IE" sz="1500" dirty="0"/>
                    </a:p>
                  </a:txBody>
                  <a:tcPr/>
                </a:tc>
              </a:tr>
            </a:tbl>
          </a:graphicData>
        </a:graphic>
      </p:graphicFrame>
      <p:sp>
        <p:nvSpPr>
          <p:cNvPr id="9" name="TextBox 8"/>
          <p:cNvSpPr txBox="1"/>
          <p:nvPr/>
        </p:nvSpPr>
        <p:spPr>
          <a:xfrm>
            <a:off x="5724128" y="908720"/>
            <a:ext cx="3096344" cy="646331"/>
          </a:xfrm>
          <a:prstGeom prst="rect">
            <a:avLst/>
          </a:prstGeom>
          <a:noFill/>
        </p:spPr>
        <p:txBody>
          <a:bodyPr wrap="square" rtlCol="0">
            <a:spAutoFit/>
          </a:bodyPr>
          <a:lstStyle/>
          <a:p>
            <a:r>
              <a:rPr lang="en-IE" dirty="0" smtClean="0">
                <a:latin typeface="Cambria"/>
                <a:cs typeface="Cambria"/>
              </a:rPr>
              <a:t>School – </a:t>
            </a:r>
            <a:r>
              <a:rPr lang="en-IE" b="1" dirty="0" smtClean="0">
                <a:solidFill>
                  <a:schemeClr val="accent1"/>
                </a:solidFill>
                <a:latin typeface="Cambria"/>
                <a:cs typeface="Cambria"/>
              </a:rPr>
              <a:t>Blue</a:t>
            </a:r>
          </a:p>
          <a:p>
            <a:r>
              <a:rPr lang="en-IE" dirty="0" smtClean="0">
                <a:latin typeface="Cambria"/>
                <a:cs typeface="Cambria"/>
              </a:rPr>
              <a:t>National Distribution – </a:t>
            </a:r>
            <a:r>
              <a:rPr lang="en-IE" b="1" dirty="0" smtClean="0">
                <a:solidFill>
                  <a:schemeClr val="accent2"/>
                </a:solidFill>
                <a:latin typeface="Cambria"/>
                <a:cs typeface="Cambria"/>
              </a:rPr>
              <a:t>Red</a:t>
            </a:r>
            <a:endParaRPr lang="en-IE" b="1" dirty="0">
              <a:solidFill>
                <a:schemeClr val="accent2"/>
              </a:solidFill>
              <a:latin typeface="Cambria"/>
              <a:cs typeface="Cambria"/>
            </a:endParaRPr>
          </a:p>
        </p:txBody>
      </p: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9553475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7073"/>
            <a:ext cx="8229600" cy="1143000"/>
          </a:xfrm>
        </p:spPr>
        <p:txBody>
          <a:bodyPr>
            <a:normAutofit/>
          </a:bodyPr>
          <a:lstStyle/>
          <a:p>
            <a:r>
              <a:rPr lang="en-IE" sz="6000" b="1" dirty="0" smtClean="0">
                <a:latin typeface="Cambria"/>
                <a:cs typeface="Cambria"/>
              </a:rPr>
              <a:t>SIGMA-T Results 2013</a:t>
            </a:r>
            <a:endParaRPr lang="en-IE" sz="6000" b="1" dirty="0">
              <a:latin typeface="Cambria"/>
              <a:cs typeface="Cambria"/>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6" name="Picture 5"/>
          <p:cNvPicPr>
            <a:picLocks noChangeAspect="1"/>
          </p:cNvPicPr>
          <p:nvPr/>
        </p:nvPicPr>
        <p:blipFill>
          <a:blip r:embed="rId3"/>
          <a:stretch>
            <a:fillRect/>
          </a:stretch>
        </p:blipFill>
        <p:spPr>
          <a:xfrm>
            <a:off x="1473201" y="2093742"/>
            <a:ext cx="6184900" cy="4051300"/>
          </a:xfrm>
          <a:prstGeom prst="rect">
            <a:avLst/>
          </a:prstGeom>
        </p:spPr>
      </p:pic>
    </p:spTree>
    <p:extLst>
      <p:ext uri="{BB962C8B-B14F-4D97-AF65-F5344CB8AC3E}">
        <p14:creationId xmlns:p14="http://schemas.microsoft.com/office/powerpoint/2010/main" val="10015002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6840760" cy="648072"/>
          </a:xfrm>
        </p:spPr>
        <p:txBody>
          <a:bodyPr>
            <a:normAutofit fontScale="90000"/>
          </a:bodyPr>
          <a:lstStyle/>
          <a:p>
            <a:r>
              <a:rPr lang="en-IE" sz="2500" b="1" dirty="0" smtClean="0">
                <a:latin typeface="Cambria"/>
                <a:cs typeface="Cambria"/>
              </a:rPr>
              <a:t>SIGMA-T Scores in Belmayne ETNS compared to the National Average</a:t>
            </a:r>
            <a:endParaRPr lang="en-IE" sz="2500" b="1" dirty="0">
              <a:latin typeface="Cambria"/>
              <a:cs typeface="Cambria"/>
            </a:endParaRPr>
          </a:p>
        </p:txBody>
      </p:sp>
      <p:graphicFrame>
        <p:nvGraphicFramePr>
          <p:cNvPr id="8" name="Table 7"/>
          <p:cNvGraphicFramePr>
            <a:graphicFrameLocks noGrp="1"/>
          </p:cNvGraphicFramePr>
          <p:nvPr>
            <p:extLst>
              <p:ext uri="{D42A27DB-BD31-4B8C-83A1-F6EECF244321}">
                <p14:modId xmlns:p14="http://schemas.microsoft.com/office/powerpoint/2010/main" val="4162465545"/>
              </p:ext>
            </p:extLst>
          </p:nvPr>
        </p:nvGraphicFramePr>
        <p:xfrm>
          <a:off x="467544" y="6165304"/>
          <a:ext cx="8424936" cy="548640"/>
        </p:xfrm>
        <a:graphic>
          <a:graphicData uri="http://schemas.openxmlformats.org/drawingml/2006/table">
            <a:tbl>
              <a:tblPr firstRow="1" bandRow="1">
                <a:tableStyleId>{C4B1156A-380E-4F78-BDF5-A606A8083BF9}</a:tableStyleId>
              </a:tblPr>
              <a:tblGrid>
                <a:gridCol w="1404156"/>
                <a:gridCol w="1404156"/>
                <a:gridCol w="1404156"/>
                <a:gridCol w="1404156"/>
                <a:gridCol w="1404156"/>
                <a:gridCol w="1404156"/>
              </a:tblGrid>
              <a:tr h="548640">
                <a:tc>
                  <a:txBody>
                    <a:bodyPr/>
                    <a:lstStyle/>
                    <a:p>
                      <a:pPr algn="ctr"/>
                      <a:r>
                        <a:rPr lang="en-IE" sz="1500" dirty="0" smtClean="0"/>
                        <a:t>Extremely Low</a:t>
                      </a:r>
                      <a:endParaRPr lang="en-IE" sz="1500" dirty="0"/>
                    </a:p>
                  </a:txBody>
                  <a:tcPr/>
                </a:tc>
                <a:tc>
                  <a:txBody>
                    <a:bodyPr/>
                    <a:lstStyle/>
                    <a:p>
                      <a:pPr algn="ctr"/>
                      <a:r>
                        <a:rPr lang="en-IE" sz="1500" dirty="0" smtClean="0"/>
                        <a:t>Low</a:t>
                      </a:r>
                      <a:endParaRPr lang="en-IE" sz="1500" dirty="0"/>
                    </a:p>
                  </a:txBody>
                  <a:tcPr/>
                </a:tc>
                <a:tc>
                  <a:txBody>
                    <a:bodyPr/>
                    <a:lstStyle/>
                    <a:p>
                      <a:pPr algn="ctr"/>
                      <a:r>
                        <a:rPr lang="en-IE" sz="1500" dirty="0" smtClean="0"/>
                        <a:t>Low Average</a:t>
                      </a:r>
                      <a:endParaRPr lang="en-IE" sz="1500" dirty="0"/>
                    </a:p>
                  </a:txBody>
                  <a:tcPr/>
                </a:tc>
                <a:tc>
                  <a:txBody>
                    <a:bodyPr/>
                    <a:lstStyle/>
                    <a:p>
                      <a:pPr algn="ctr"/>
                      <a:r>
                        <a:rPr lang="en-IE" sz="1500" dirty="0" smtClean="0"/>
                        <a:t>High Average</a:t>
                      </a:r>
                      <a:endParaRPr lang="en-IE" sz="1500" dirty="0"/>
                    </a:p>
                  </a:txBody>
                  <a:tcPr/>
                </a:tc>
                <a:tc>
                  <a:txBody>
                    <a:bodyPr/>
                    <a:lstStyle/>
                    <a:p>
                      <a:pPr algn="ctr"/>
                      <a:r>
                        <a:rPr lang="en-IE" sz="1500" dirty="0" smtClean="0"/>
                        <a:t>High</a:t>
                      </a:r>
                      <a:endParaRPr lang="en-IE" sz="1500" dirty="0"/>
                    </a:p>
                  </a:txBody>
                  <a:tcPr/>
                </a:tc>
                <a:tc>
                  <a:txBody>
                    <a:bodyPr/>
                    <a:lstStyle/>
                    <a:p>
                      <a:pPr algn="ctr"/>
                      <a:r>
                        <a:rPr lang="en-IE" sz="1500" dirty="0" smtClean="0"/>
                        <a:t>Extremely</a:t>
                      </a:r>
                      <a:r>
                        <a:rPr lang="en-IE" sz="1500" baseline="0" dirty="0" smtClean="0"/>
                        <a:t> High</a:t>
                      </a:r>
                      <a:endParaRPr lang="en-IE" sz="1500" dirty="0"/>
                    </a:p>
                  </a:txBody>
                  <a:tcPr/>
                </a:tc>
              </a:tr>
            </a:tbl>
          </a:graphicData>
        </a:graphic>
      </p:graphicFrame>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340768"/>
            <a:ext cx="8158152" cy="4591869"/>
          </a:xfr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908721"/>
            <a:ext cx="5904656" cy="504056"/>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2" y="-130239"/>
            <a:ext cx="911687" cy="911687"/>
          </a:xfrm>
          <a:prstGeom prst="rect">
            <a:avLst/>
          </a:prstGeom>
        </p:spPr>
      </p:pic>
      <p:sp>
        <p:nvSpPr>
          <p:cNvPr id="7" name="TextBox 6"/>
          <p:cNvSpPr txBox="1"/>
          <p:nvPr/>
        </p:nvSpPr>
        <p:spPr>
          <a:xfrm>
            <a:off x="2250832" y="920444"/>
            <a:ext cx="1969477" cy="492443"/>
          </a:xfrm>
          <a:prstGeom prst="rect">
            <a:avLst/>
          </a:prstGeom>
          <a:solidFill>
            <a:schemeClr val="bg1"/>
          </a:solidFill>
        </p:spPr>
        <p:txBody>
          <a:bodyPr wrap="square" rtlCol="0">
            <a:spAutoFit/>
          </a:bodyPr>
          <a:lstStyle/>
          <a:p>
            <a:r>
              <a:rPr lang="en-IE" dirty="0" err="1" smtClean="0">
                <a:latin typeface="Cambria" pitchFamily="18" charset="0"/>
              </a:rPr>
              <a:t>Belmayne</a:t>
            </a:r>
            <a:r>
              <a:rPr lang="en-IE" dirty="0" smtClean="0">
                <a:latin typeface="Cambria" pitchFamily="18" charset="0"/>
              </a:rPr>
              <a:t> ET</a:t>
            </a:r>
          </a:p>
          <a:p>
            <a:endParaRPr lang="en-IE" sz="800" dirty="0">
              <a:latin typeface="Cambria" pitchFamily="18" charset="0"/>
            </a:endParaRPr>
          </a:p>
        </p:txBody>
      </p:sp>
      <p:sp>
        <p:nvSpPr>
          <p:cNvPr id="10" name="TextBox 9"/>
          <p:cNvSpPr txBox="1"/>
          <p:nvPr/>
        </p:nvSpPr>
        <p:spPr>
          <a:xfrm>
            <a:off x="5673752" y="938210"/>
            <a:ext cx="1969477" cy="492443"/>
          </a:xfrm>
          <a:prstGeom prst="rect">
            <a:avLst/>
          </a:prstGeom>
          <a:solidFill>
            <a:schemeClr val="bg1"/>
          </a:solidFill>
        </p:spPr>
        <p:txBody>
          <a:bodyPr wrap="square" rtlCol="0">
            <a:spAutoFit/>
          </a:bodyPr>
          <a:lstStyle/>
          <a:p>
            <a:r>
              <a:rPr lang="en-IE" dirty="0" smtClean="0">
                <a:latin typeface="Cambria" pitchFamily="18" charset="0"/>
              </a:rPr>
              <a:t>National Average</a:t>
            </a:r>
          </a:p>
          <a:p>
            <a:endParaRPr lang="en-IE" sz="800" dirty="0">
              <a:latin typeface="Cambria" pitchFamily="18" charset="0"/>
            </a:endParaRPr>
          </a:p>
        </p:txBody>
      </p:sp>
    </p:spTree>
    <p:extLst>
      <p:ext uri="{BB962C8B-B14F-4D97-AF65-F5344CB8AC3E}">
        <p14:creationId xmlns:p14="http://schemas.microsoft.com/office/powerpoint/2010/main" val="24799216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000" b="1" dirty="0" smtClean="0">
                <a:latin typeface="Cambria"/>
                <a:cs typeface="Cambria"/>
              </a:rPr>
              <a:t>SIGMA-T Scores in Belmayne ETNS compared to the National Average</a:t>
            </a:r>
            <a:endParaRPr lang="en-IE" sz="3000" dirty="0">
              <a:latin typeface="Cambria"/>
              <a:cs typeface="Cambria"/>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809691250"/>
              </p:ext>
            </p:extLst>
          </p:nvPr>
        </p:nvGraphicFramePr>
        <p:xfrm>
          <a:off x="467545" y="2276872"/>
          <a:ext cx="8291269" cy="2817872"/>
        </p:xfrm>
        <a:graphic>
          <a:graphicData uri="http://schemas.openxmlformats.org/drawingml/2006/table">
            <a:tbl>
              <a:tblPr firstRow="1" bandRow="1">
                <a:tableStyleId>{93296810-A885-4BE3-A3E7-6D5BEEA58F35}</a:tableStyleId>
              </a:tblPr>
              <a:tblGrid>
                <a:gridCol w="1184467"/>
                <a:gridCol w="1184467"/>
                <a:gridCol w="1184467"/>
                <a:gridCol w="1184467"/>
                <a:gridCol w="1184467"/>
                <a:gridCol w="1184467"/>
                <a:gridCol w="1184467"/>
              </a:tblGrid>
              <a:tr h="914400">
                <a:tc>
                  <a:txBody>
                    <a:bodyPr/>
                    <a:lstStyle/>
                    <a:p>
                      <a:pPr algn="ctr"/>
                      <a:endParaRPr lang="en-IE" sz="1800" b="1" dirty="0"/>
                    </a:p>
                  </a:txBody>
                  <a:tcPr/>
                </a:tc>
                <a:tc>
                  <a:txBody>
                    <a:bodyPr/>
                    <a:lstStyle/>
                    <a:p>
                      <a:pPr algn="ctr"/>
                      <a:r>
                        <a:rPr lang="en-IE" sz="1800" b="1" dirty="0" smtClean="0"/>
                        <a:t>Extremely</a:t>
                      </a:r>
                      <a:r>
                        <a:rPr lang="en-IE" sz="1800" b="1" baseline="0" dirty="0" smtClean="0"/>
                        <a:t> Low</a:t>
                      </a:r>
                      <a:endParaRPr lang="en-IE" sz="1800" b="1" dirty="0"/>
                    </a:p>
                  </a:txBody>
                  <a:tcPr/>
                </a:tc>
                <a:tc>
                  <a:txBody>
                    <a:bodyPr/>
                    <a:lstStyle/>
                    <a:p>
                      <a:pPr algn="ctr"/>
                      <a:r>
                        <a:rPr lang="en-IE" sz="1800" b="1" dirty="0" smtClean="0"/>
                        <a:t>Low</a:t>
                      </a:r>
                      <a:endParaRPr lang="en-IE" sz="1800" b="1" dirty="0"/>
                    </a:p>
                  </a:txBody>
                  <a:tcPr/>
                </a:tc>
                <a:tc>
                  <a:txBody>
                    <a:bodyPr/>
                    <a:lstStyle/>
                    <a:p>
                      <a:pPr algn="ctr"/>
                      <a:r>
                        <a:rPr lang="en-IE" sz="1800" b="1" dirty="0" smtClean="0"/>
                        <a:t>Low Average</a:t>
                      </a:r>
                      <a:endParaRPr lang="en-IE" sz="1800" b="1" dirty="0"/>
                    </a:p>
                  </a:txBody>
                  <a:tcPr/>
                </a:tc>
                <a:tc>
                  <a:txBody>
                    <a:bodyPr/>
                    <a:lstStyle/>
                    <a:p>
                      <a:pPr algn="ctr"/>
                      <a:r>
                        <a:rPr lang="en-IE" sz="1800" b="1" dirty="0" smtClean="0"/>
                        <a:t>High Average</a:t>
                      </a:r>
                      <a:endParaRPr lang="en-IE" sz="1800" b="1" dirty="0"/>
                    </a:p>
                  </a:txBody>
                  <a:tcPr/>
                </a:tc>
                <a:tc>
                  <a:txBody>
                    <a:bodyPr/>
                    <a:lstStyle/>
                    <a:p>
                      <a:pPr algn="ctr"/>
                      <a:r>
                        <a:rPr lang="en-IE" sz="1800" b="1" dirty="0" smtClean="0"/>
                        <a:t>High</a:t>
                      </a:r>
                      <a:endParaRPr lang="en-IE" sz="1800" b="1" dirty="0"/>
                    </a:p>
                  </a:txBody>
                  <a:tcPr/>
                </a:tc>
                <a:tc>
                  <a:txBody>
                    <a:bodyPr/>
                    <a:lstStyle/>
                    <a:p>
                      <a:pPr algn="ctr"/>
                      <a:r>
                        <a:rPr lang="en-IE" sz="1800" b="1" smtClean="0"/>
                        <a:t>Extremely High</a:t>
                      </a:r>
                      <a:endParaRPr lang="en-IE" sz="1800" b="1"/>
                    </a:p>
                  </a:txBody>
                  <a:tcPr/>
                </a:tc>
              </a:tr>
              <a:tr h="1005840">
                <a:tc>
                  <a:txBody>
                    <a:bodyPr/>
                    <a:lstStyle/>
                    <a:p>
                      <a:pPr algn="ctr"/>
                      <a:r>
                        <a:rPr lang="en-IE" sz="1500" b="1" dirty="0" smtClean="0"/>
                        <a:t>National Distribution</a:t>
                      </a:r>
                      <a:endParaRPr lang="en-IE" sz="1500" b="1" dirty="0"/>
                    </a:p>
                  </a:txBody>
                  <a:tcPr/>
                </a:tc>
                <a:tc>
                  <a:txBody>
                    <a:bodyPr/>
                    <a:lstStyle/>
                    <a:p>
                      <a:pPr algn="ctr"/>
                      <a:r>
                        <a:rPr lang="en-IE" sz="2500" b="1" dirty="0" smtClean="0"/>
                        <a:t>2%</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smtClean="0"/>
                        <a:t>34%</a:t>
                      </a:r>
                      <a:endParaRPr lang="en-IE" sz="2500" b="1"/>
                    </a:p>
                  </a:txBody>
                  <a:tcPr/>
                </a:tc>
                <a:tc>
                  <a:txBody>
                    <a:bodyPr/>
                    <a:lstStyle/>
                    <a:p>
                      <a:pPr algn="ctr"/>
                      <a:r>
                        <a:rPr lang="en-IE" sz="2500" b="1" dirty="0" smtClean="0"/>
                        <a:t>34%</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dirty="0" smtClean="0"/>
                        <a:t>2%</a:t>
                      </a:r>
                      <a:endParaRPr lang="en-IE" sz="2500" b="1" dirty="0"/>
                    </a:p>
                  </a:txBody>
                  <a:tcPr/>
                </a:tc>
              </a:tr>
              <a:tr h="897632">
                <a:tc>
                  <a:txBody>
                    <a:bodyPr/>
                    <a:lstStyle/>
                    <a:p>
                      <a:pPr algn="ctr"/>
                      <a:endParaRPr lang="en-IE" sz="1800" b="1" dirty="0"/>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a:p>
                  </a:txBody>
                  <a:tcPr/>
                </a:tc>
                <a:tc>
                  <a:txBody>
                    <a:bodyPr/>
                    <a:lstStyle/>
                    <a:p>
                      <a:pPr algn="ctr"/>
                      <a:endParaRPr lang="en-IE" sz="2500" b="1" dirty="0"/>
                    </a:p>
                  </a:txBody>
                  <a:tcPr/>
                </a:tc>
              </a:tr>
            </a:tbl>
          </a:graphicData>
        </a:graphic>
      </p:graphicFrame>
      <p:sp>
        <p:nvSpPr>
          <p:cNvPr id="5" name="TextBox 4"/>
          <p:cNvSpPr txBox="1"/>
          <p:nvPr/>
        </p:nvSpPr>
        <p:spPr>
          <a:xfrm>
            <a:off x="1907704" y="5229201"/>
            <a:ext cx="2952328" cy="584776"/>
          </a:xfrm>
          <a:prstGeom prst="rect">
            <a:avLst/>
          </a:prstGeom>
          <a:noFill/>
        </p:spPr>
        <p:txBody>
          <a:bodyPr wrap="square" rtlCol="0">
            <a:spAutoFit/>
          </a:bodyPr>
          <a:lstStyle/>
          <a:p>
            <a:pPr algn="ctr"/>
            <a:r>
              <a:rPr lang="en-IE" sz="1600" b="1" dirty="0" smtClean="0">
                <a:solidFill>
                  <a:schemeClr val="bg1"/>
                </a:solidFill>
              </a:rPr>
              <a:t>School Objective: To score lower than National Distribution</a:t>
            </a:r>
            <a:endParaRPr lang="en-IE" sz="1600" b="1" dirty="0">
              <a:solidFill>
                <a:schemeClr val="bg1"/>
              </a:solidFill>
            </a:endParaRPr>
          </a:p>
        </p:txBody>
      </p:sp>
      <p:sp>
        <p:nvSpPr>
          <p:cNvPr id="7" name="Rounded Rectangle 6"/>
          <p:cNvSpPr/>
          <p:nvPr/>
        </p:nvSpPr>
        <p:spPr>
          <a:xfrm>
            <a:off x="1570829" y="5101464"/>
            <a:ext cx="3528392" cy="8640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IE" sz="1600" b="1" dirty="0" smtClean="0">
                <a:solidFill>
                  <a:srgbClr val="000000"/>
                </a:solidFill>
                <a:latin typeface="Cambria"/>
                <a:cs typeface="Cambria"/>
              </a:rPr>
              <a:t>School Objective: To score lower than National Distribution</a:t>
            </a:r>
            <a:endParaRPr lang="en-IE" sz="1600" b="1" dirty="0">
              <a:solidFill>
                <a:srgbClr val="000000"/>
              </a:solidFill>
              <a:latin typeface="Cambria"/>
              <a:cs typeface="Cambria"/>
            </a:endParaRPr>
          </a:p>
        </p:txBody>
      </p:sp>
      <p:sp>
        <p:nvSpPr>
          <p:cNvPr id="8" name="Rounded Rectangle 7"/>
          <p:cNvSpPr/>
          <p:nvPr/>
        </p:nvSpPr>
        <p:spPr>
          <a:xfrm>
            <a:off x="5292080" y="5085184"/>
            <a:ext cx="3456384"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IE" sz="1600" b="1" dirty="0" smtClean="0">
                <a:solidFill>
                  <a:schemeClr val="tx1"/>
                </a:solidFill>
                <a:latin typeface="Cambria"/>
                <a:cs typeface="Cambria"/>
              </a:rPr>
              <a:t>School Objective: To score higher than National Distribution</a:t>
            </a:r>
            <a:endParaRPr lang="en-IE" sz="1600" b="1" dirty="0">
              <a:solidFill>
                <a:schemeClr val="tx1"/>
              </a:solidFill>
              <a:latin typeface="Cambria"/>
              <a:cs typeface="Cambria"/>
            </a:endParaRPr>
          </a:p>
        </p:txBody>
      </p:sp>
      <p:cxnSp>
        <p:nvCxnSpPr>
          <p:cNvPr id="9" name="Straight Connector 8"/>
          <p:cNvCxnSpPr/>
          <p:nvPr/>
        </p:nvCxnSpPr>
        <p:spPr>
          <a:xfrm>
            <a:off x="5196907" y="1741974"/>
            <a:ext cx="0" cy="49003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ight Arrow 10"/>
          <p:cNvSpPr/>
          <p:nvPr/>
        </p:nvSpPr>
        <p:spPr>
          <a:xfrm>
            <a:off x="6105498" y="6202726"/>
            <a:ext cx="1367631"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flipH="1">
            <a:off x="3077226" y="6186445"/>
            <a:ext cx="1324655"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50754872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000" b="1" dirty="0" smtClean="0">
                <a:latin typeface="Cambria"/>
                <a:cs typeface="Cambria"/>
              </a:rPr>
              <a:t>SIGMA-T Scores in Belmayne ETNS compared to the National Average</a:t>
            </a:r>
            <a:endParaRPr lang="en-IE" sz="3000" dirty="0">
              <a:latin typeface="Cambria"/>
              <a:cs typeface="Cambria"/>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486767027"/>
              </p:ext>
            </p:extLst>
          </p:nvPr>
        </p:nvGraphicFramePr>
        <p:xfrm>
          <a:off x="467545" y="2276872"/>
          <a:ext cx="8291269" cy="2817872"/>
        </p:xfrm>
        <a:graphic>
          <a:graphicData uri="http://schemas.openxmlformats.org/drawingml/2006/table">
            <a:tbl>
              <a:tblPr firstRow="1" bandRow="1">
                <a:tableStyleId>{93296810-A885-4BE3-A3E7-6D5BEEA58F35}</a:tableStyleId>
              </a:tblPr>
              <a:tblGrid>
                <a:gridCol w="1184467"/>
                <a:gridCol w="1184467"/>
                <a:gridCol w="1184467"/>
                <a:gridCol w="1184467"/>
                <a:gridCol w="1184467"/>
                <a:gridCol w="1184467"/>
                <a:gridCol w="1184467"/>
              </a:tblGrid>
              <a:tr h="914400">
                <a:tc>
                  <a:txBody>
                    <a:bodyPr/>
                    <a:lstStyle/>
                    <a:p>
                      <a:pPr algn="ctr"/>
                      <a:endParaRPr lang="en-IE" sz="1800" b="1" dirty="0"/>
                    </a:p>
                  </a:txBody>
                  <a:tcPr/>
                </a:tc>
                <a:tc>
                  <a:txBody>
                    <a:bodyPr/>
                    <a:lstStyle/>
                    <a:p>
                      <a:pPr algn="ctr"/>
                      <a:r>
                        <a:rPr lang="en-IE" sz="1800" b="1" dirty="0" smtClean="0"/>
                        <a:t>Extremely</a:t>
                      </a:r>
                      <a:r>
                        <a:rPr lang="en-IE" sz="1800" b="1" baseline="0" dirty="0" smtClean="0"/>
                        <a:t> Low</a:t>
                      </a:r>
                      <a:endParaRPr lang="en-IE" sz="1800" b="1" dirty="0"/>
                    </a:p>
                  </a:txBody>
                  <a:tcPr/>
                </a:tc>
                <a:tc>
                  <a:txBody>
                    <a:bodyPr/>
                    <a:lstStyle/>
                    <a:p>
                      <a:pPr algn="ctr"/>
                      <a:r>
                        <a:rPr lang="en-IE" sz="1800" b="1" smtClean="0"/>
                        <a:t>Low</a:t>
                      </a:r>
                      <a:endParaRPr lang="en-IE" sz="1800" b="1"/>
                    </a:p>
                  </a:txBody>
                  <a:tcPr/>
                </a:tc>
                <a:tc>
                  <a:txBody>
                    <a:bodyPr/>
                    <a:lstStyle/>
                    <a:p>
                      <a:pPr algn="ctr"/>
                      <a:r>
                        <a:rPr lang="en-IE" sz="1800" b="1" smtClean="0"/>
                        <a:t>Low Average</a:t>
                      </a:r>
                      <a:endParaRPr lang="en-IE" sz="1800" b="1" dirty="0"/>
                    </a:p>
                  </a:txBody>
                  <a:tcPr/>
                </a:tc>
                <a:tc>
                  <a:txBody>
                    <a:bodyPr/>
                    <a:lstStyle/>
                    <a:p>
                      <a:pPr algn="ctr"/>
                      <a:r>
                        <a:rPr lang="en-IE" sz="1800" b="1" smtClean="0"/>
                        <a:t>High Average</a:t>
                      </a:r>
                      <a:endParaRPr lang="en-IE" sz="1800" b="1"/>
                    </a:p>
                  </a:txBody>
                  <a:tcPr/>
                </a:tc>
                <a:tc>
                  <a:txBody>
                    <a:bodyPr/>
                    <a:lstStyle/>
                    <a:p>
                      <a:pPr algn="ctr"/>
                      <a:r>
                        <a:rPr lang="en-IE" sz="1800" b="1" smtClean="0"/>
                        <a:t>High</a:t>
                      </a:r>
                      <a:endParaRPr lang="en-IE" sz="1800" b="1"/>
                    </a:p>
                  </a:txBody>
                  <a:tcPr/>
                </a:tc>
                <a:tc>
                  <a:txBody>
                    <a:bodyPr/>
                    <a:lstStyle/>
                    <a:p>
                      <a:pPr algn="ctr"/>
                      <a:r>
                        <a:rPr lang="en-IE" sz="1800" b="1" smtClean="0"/>
                        <a:t>Extremely High</a:t>
                      </a:r>
                      <a:endParaRPr lang="en-IE" sz="1800" b="1"/>
                    </a:p>
                  </a:txBody>
                  <a:tcPr/>
                </a:tc>
              </a:tr>
              <a:tr h="1005840">
                <a:tc>
                  <a:txBody>
                    <a:bodyPr/>
                    <a:lstStyle/>
                    <a:p>
                      <a:pPr algn="ctr"/>
                      <a:r>
                        <a:rPr lang="en-IE" sz="1500" b="1" dirty="0" smtClean="0"/>
                        <a:t>National Distribution</a:t>
                      </a:r>
                      <a:endParaRPr lang="en-IE" sz="1500" b="1" dirty="0"/>
                    </a:p>
                  </a:txBody>
                  <a:tcPr/>
                </a:tc>
                <a:tc>
                  <a:txBody>
                    <a:bodyPr/>
                    <a:lstStyle/>
                    <a:p>
                      <a:pPr algn="ctr"/>
                      <a:r>
                        <a:rPr lang="en-IE" sz="2500" b="1" dirty="0" smtClean="0"/>
                        <a:t>2%</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smtClean="0"/>
                        <a:t>34%</a:t>
                      </a:r>
                      <a:endParaRPr lang="en-IE" sz="2500" b="1"/>
                    </a:p>
                  </a:txBody>
                  <a:tcPr/>
                </a:tc>
                <a:tc>
                  <a:txBody>
                    <a:bodyPr/>
                    <a:lstStyle/>
                    <a:p>
                      <a:pPr algn="ctr"/>
                      <a:r>
                        <a:rPr lang="en-IE" sz="2500" b="1" dirty="0" smtClean="0"/>
                        <a:t>34%</a:t>
                      </a:r>
                      <a:endParaRPr lang="en-IE" sz="2500" b="1" dirty="0"/>
                    </a:p>
                  </a:txBody>
                  <a:tcPr/>
                </a:tc>
                <a:tc>
                  <a:txBody>
                    <a:bodyPr/>
                    <a:lstStyle/>
                    <a:p>
                      <a:pPr algn="ctr"/>
                      <a:r>
                        <a:rPr lang="en-IE" sz="2500" b="1" smtClean="0"/>
                        <a:t>14%</a:t>
                      </a:r>
                      <a:endParaRPr lang="en-IE" sz="2500" b="1"/>
                    </a:p>
                  </a:txBody>
                  <a:tcPr/>
                </a:tc>
                <a:tc>
                  <a:txBody>
                    <a:bodyPr/>
                    <a:lstStyle/>
                    <a:p>
                      <a:pPr algn="ctr"/>
                      <a:r>
                        <a:rPr lang="en-IE" sz="2500" b="1" dirty="0" smtClean="0"/>
                        <a:t>2%</a:t>
                      </a:r>
                      <a:endParaRPr lang="en-IE" sz="2500" b="1" dirty="0"/>
                    </a:p>
                  </a:txBody>
                  <a:tcPr/>
                </a:tc>
              </a:tr>
              <a:tr h="897632">
                <a:tc>
                  <a:txBody>
                    <a:bodyPr/>
                    <a:lstStyle/>
                    <a:p>
                      <a:pPr algn="ctr"/>
                      <a:r>
                        <a:rPr lang="en-IE" sz="1500" b="1" dirty="0" smtClean="0"/>
                        <a:t>School Distribution</a:t>
                      </a:r>
                      <a:endParaRPr lang="en-IE" sz="1500" b="1" dirty="0"/>
                    </a:p>
                  </a:txBody>
                  <a:tcPr/>
                </a:tc>
                <a:tc>
                  <a:txBody>
                    <a:bodyPr/>
                    <a:lstStyle/>
                    <a:p>
                      <a:pPr algn="ctr"/>
                      <a:r>
                        <a:rPr lang="en-IE" sz="2500" b="1" dirty="0" smtClean="0"/>
                        <a:t>1%</a:t>
                      </a:r>
                      <a:endParaRPr lang="en-IE" sz="2500" b="1" dirty="0"/>
                    </a:p>
                  </a:txBody>
                  <a:tcPr/>
                </a:tc>
                <a:tc>
                  <a:txBody>
                    <a:bodyPr/>
                    <a:lstStyle/>
                    <a:p>
                      <a:pPr algn="ctr"/>
                      <a:r>
                        <a:rPr lang="en-IE" sz="2500" b="1" smtClean="0"/>
                        <a:t>8%</a:t>
                      </a:r>
                      <a:endParaRPr lang="en-IE" sz="2500" b="1" dirty="0"/>
                    </a:p>
                  </a:txBody>
                  <a:tcPr/>
                </a:tc>
                <a:tc>
                  <a:txBody>
                    <a:bodyPr/>
                    <a:lstStyle/>
                    <a:p>
                      <a:pPr algn="ctr"/>
                      <a:r>
                        <a:rPr lang="en-IE" sz="2500" b="1" smtClean="0"/>
                        <a:t>28%</a:t>
                      </a:r>
                      <a:endParaRPr lang="en-IE" sz="2500" b="1"/>
                    </a:p>
                  </a:txBody>
                  <a:tcPr/>
                </a:tc>
                <a:tc>
                  <a:txBody>
                    <a:bodyPr/>
                    <a:lstStyle/>
                    <a:p>
                      <a:pPr algn="ctr"/>
                      <a:r>
                        <a:rPr lang="en-IE" sz="2500" b="1" smtClean="0"/>
                        <a:t>39%</a:t>
                      </a:r>
                      <a:endParaRPr lang="en-IE" sz="2500" b="1"/>
                    </a:p>
                  </a:txBody>
                  <a:tcPr/>
                </a:tc>
                <a:tc>
                  <a:txBody>
                    <a:bodyPr/>
                    <a:lstStyle/>
                    <a:p>
                      <a:pPr algn="ctr"/>
                      <a:r>
                        <a:rPr lang="en-IE" sz="2500" b="1" smtClean="0"/>
                        <a:t>22%</a:t>
                      </a:r>
                      <a:endParaRPr lang="en-IE" sz="2500" b="1"/>
                    </a:p>
                  </a:txBody>
                  <a:tcPr/>
                </a:tc>
                <a:tc>
                  <a:txBody>
                    <a:bodyPr/>
                    <a:lstStyle/>
                    <a:p>
                      <a:pPr algn="ctr"/>
                      <a:r>
                        <a:rPr lang="en-IE" sz="2500" b="1" dirty="0" smtClean="0"/>
                        <a:t>2%</a:t>
                      </a:r>
                      <a:endParaRPr lang="en-IE" sz="2500" b="1" dirty="0"/>
                    </a:p>
                  </a:txBody>
                  <a:tcPr/>
                </a:tc>
              </a:tr>
            </a:tbl>
          </a:graphicData>
        </a:graphic>
      </p:graphicFrame>
      <p:sp>
        <p:nvSpPr>
          <p:cNvPr id="4" name="Rounded Rectangle 3"/>
          <p:cNvSpPr/>
          <p:nvPr/>
        </p:nvSpPr>
        <p:spPr>
          <a:xfrm>
            <a:off x="1619672" y="5085184"/>
            <a:ext cx="3528392" cy="8640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IE" b="1" dirty="0" smtClean="0">
                <a:solidFill>
                  <a:schemeClr val="bg1"/>
                </a:solidFill>
              </a:rPr>
              <a:t>School Objective: To score lower than National Distribution</a:t>
            </a:r>
            <a:endParaRPr lang="en-IE" b="1" dirty="0">
              <a:solidFill>
                <a:schemeClr val="bg1"/>
              </a:solidFill>
            </a:endParaRPr>
          </a:p>
        </p:txBody>
      </p:sp>
      <p:sp>
        <p:nvSpPr>
          <p:cNvPr id="5" name="Rounded Rectangle 4"/>
          <p:cNvSpPr/>
          <p:nvPr/>
        </p:nvSpPr>
        <p:spPr>
          <a:xfrm>
            <a:off x="5292080" y="5085184"/>
            <a:ext cx="3456384"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IE" b="1" dirty="0" smtClean="0">
                <a:solidFill>
                  <a:schemeClr val="bg1"/>
                </a:solidFill>
              </a:rPr>
              <a:t>School Objective: To score higher than National Distribution</a:t>
            </a:r>
            <a:endParaRPr lang="en-IE" b="1" dirty="0">
              <a:solidFill>
                <a:schemeClr val="bg1"/>
              </a:solidFill>
            </a:endParaRPr>
          </a:p>
        </p:txBody>
      </p:sp>
      <p:sp>
        <p:nvSpPr>
          <p:cNvPr id="6" name="Rounded Rectangle 5"/>
          <p:cNvSpPr/>
          <p:nvPr/>
        </p:nvSpPr>
        <p:spPr>
          <a:xfrm>
            <a:off x="1570829" y="5101464"/>
            <a:ext cx="3528392" cy="8640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IE" sz="1600" b="1" dirty="0" smtClean="0">
                <a:solidFill>
                  <a:srgbClr val="000000"/>
                </a:solidFill>
                <a:latin typeface="Cambria"/>
                <a:cs typeface="Cambria"/>
              </a:rPr>
              <a:t>School Objective: To score lower than National Distribution</a:t>
            </a:r>
            <a:endParaRPr lang="en-IE" sz="1600" b="1" dirty="0">
              <a:solidFill>
                <a:srgbClr val="000000"/>
              </a:solidFill>
              <a:latin typeface="Cambria"/>
              <a:cs typeface="Cambria"/>
            </a:endParaRPr>
          </a:p>
        </p:txBody>
      </p:sp>
      <p:sp>
        <p:nvSpPr>
          <p:cNvPr id="7" name="Rounded Rectangle 6"/>
          <p:cNvSpPr/>
          <p:nvPr/>
        </p:nvSpPr>
        <p:spPr>
          <a:xfrm>
            <a:off x="5292080" y="5085184"/>
            <a:ext cx="3456384" cy="86409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IE" sz="1600" b="1" dirty="0" smtClean="0">
                <a:solidFill>
                  <a:schemeClr val="tx1"/>
                </a:solidFill>
                <a:latin typeface="Cambria"/>
                <a:cs typeface="Cambria"/>
              </a:rPr>
              <a:t>School Objective: To score higher than National Distribution</a:t>
            </a:r>
            <a:endParaRPr lang="en-IE" sz="1600" b="1" dirty="0">
              <a:solidFill>
                <a:schemeClr val="tx1"/>
              </a:solidFill>
              <a:latin typeface="Cambria"/>
              <a:cs typeface="Cambria"/>
            </a:endParaRPr>
          </a:p>
        </p:txBody>
      </p:sp>
      <p:cxnSp>
        <p:nvCxnSpPr>
          <p:cNvPr id="8" name="Straight Connector 7"/>
          <p:cNvCxnSpPr/>
          <p:nvPr/>
        </p:nvCxnSpPr>
        <p:spPr>
          <a:xfrm>
            <a:off x="5196907" y="1741974"/>
            <a:ext cx="0" cy="49003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6105498" y="6202726"/>
            <a:ext cx="1367631"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flipH="1">
            <a:off x="3077226" y="6186445"/>
            <a:ext cx="1324655" cy="439563"/>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406778667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16632"/>
            <a:ext cx="6840760" cy="648072"/>
          </a:xfrm>
        </p:spPr>
        <p:txBody>
          <a:bodyPr>
            <a:normAutofit fontScale="90000"/>
          </a:bodyPr>
          <a:lstStyle/>
          <a:p>
            <a:r>
              <a:rPr lang="en-IE" sz="2500" b="1" dirty="0" smtClean="0">
                <a:latin typeface="Cambria"/>
                <a:cs typeface="Cambria"/>
              </a:rPr>
              <a:t>SIGMA-T Scores in Belmayne ETNS compared to the National Average</a:t>
            </a:r>
            <a:endParaRPr lang="en-IE" sz="2500" b="1" dirty="0">
              <a:latin typeface="Cambria"/>
              <a:cs typeface="Cambria"/>
            </a:endParaRPr>
          </a:p>
        </p:txBody>
      </p:sp>
      <p:graphicFrame>
        <p:nvGraphicFramePr>
          <p:cNvPr id="8" name="Table 7"/>
          <p:cNvGraphicFramePr>
            <a:graphicFrameLocks noGrp="1"/>
          </p:cNvGraphicFramePr>
          <p:nvPr>
            <p:extLst>
              <p:ext uri="{D42A27DB-BD31-4B8C-83A1-F6EECF244321}">
                <p14:modId xmlns:p14="http://schemas.microsoft.com/office/powerpoint/2010/main" val="2394852296"/>
              </p:ext>
            </p:extLst>
          </p:nvPr>
        </p:nvGraphicFramePr>
        <p:xfrm>
          <a:off x="467544" y="6165304"/>
          <a:ext cx="8424936" cy="548640"/>
        </p:xfrm>
        <a:graphic>
          <a:graphicData uri="http://schemas.openxmlformats.org/drawingml/2006/table">
            <a:tbl>
              <a:tblPr firstRow="1" bandRow="1">
                <a:tableStyleId>{C4B1156A-380E-4F78-BDF5-A606A8083BF9}</a:tableStyleId>
              </a:tblPr>
              <a:tblGrid>
                <a:gridCol w="1404156"/>
                <a:gridCol w="1404156"/>
                <a:gridCol w="1404156"/>
                <a:gridCol w="1404156"/>
                <a:gridCol w="1404156"/>
                <a:gridCol w="1404156"/>
              </a:tblGrid>
              <a:tr h="548640">
                <a:tc>
                  <a:txBody>
                    <a:bodyPr/>
                    <a:lstStyle/>
                    <a:p>
                      <a:pPr algn="ctr"/>
                      <a:r>
                        <a:rPr lang="en-IE" sz="1500" dirty="0" smtClean="0"/>
                        <a:t>Extremely Low</a:t>
                      </a:r>
                      <a:endParaRPr lang="en-IE" sz="1500" dirty="0"/>
                    </a:p>
                  </a:txBody>
                  <a:tcPr/>
                </a:tc>
                <a:tc>
                  <a:txBody>
                    <a:bodyPr/>
                    <a:lstStyle/>
                    <a:p>
                      <a:pPr algn="ctr"/>
                      <a:r>
                        <a:rPr lang="en-IE" sz="1500" dirty="0" smtClean="0"/>
                        <a:t>Low</a:t>
                      </a:r>
                      <a:endParaRPr lang="en-IE" sz="1500" dirty="0"/>
                    </a:p>
                  </a:txBody>
                  <a:tcPr/>
                </a:tc>
                <a:tc>
                  <a:txBody>
                    <a:bodyPr/>
                    <a:lstStyle/>
                    <a:p>
                      <a:pPr algn="ctr"/>
                      <a:r>
                        <a:rPr lang="en-IE" sz="1500" dirty="0" smtClean="0"/>
                        <a:t>Low Average</a:t>
                      </a:r>
                      <a:endParaRPr lang="en-IE" sz="1500" dirty="0"/>
                    </a:p>
                  </a:txBody>
                  <a:tcPr/>
                </a:tc>
                <a:tc>
                  <a:txBody>
                    <a:bodyPr/>
                    <a:lstStyle/>
                    <a:p>
                      <a:pPr algn="ctr"/>
                      <a:r>
                        <a:rPr lang="en-IE" sz="1500" dirty="0" smtClean="0"/>
                        <a:t>High Average</a:t>
                      </a:r>
                      <a:endParaRPr lang="en-IE" sz="1500" dirty="0"/>
                    </a:p>
                  </a:txBody>
                  <a:tcPr/>
                </a:tc>
                <a:tc>
                  <a:txBody>
                    <a:bodyPr/>
                    <a:lstStyle/>
                    <a:p>
                      <a:pPr algn="ctr"/>
                      <a:r>
                        <a:rPr lang="en-IE" sz="1500" dirty="0" smtClean="0"/>
                        <a:t>High</a:t>
                      </a:r>
                      <a:endParaRPr lang="en-IE" sz="1500" dirty="0"/>
                    </a:p>
                  </a:txBody>
                  <a:tcPr/>
                </a:tc>
                <a:tc>
                  <a:txBody>
                    <a:bodyPr/>
                    <a:lstStyle/>
                    <a:p>
                      <a:pPr algn="ctr"/>
                      <a:r>
                        <a:rPr lang="en-IE" sz="1500" dirty="0" smtClean="0"/>
                        <a:t>Extremely</a:t>
                      </a:r>
                      <a:r>
                        <a:rPr lang="en-IE" sz="1500" baseline="0" dirty="0" smtClean="0"/>
                        <a:t> High</a:t>
                      </a:r>
                      <a:endParaRPr lang="en-IE" sz="1500" dirty="0"/>
                    </a:p>
                  </a:txBody>
                  <a:tcPr/>
                </a:tc>
              </a:tr>
            </a:tbl>
          </a:graphicData>
        </a:graphic>
      </p:graphicFrame>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340768"/>
            <a:ext cx="8158152" cy="4591869"/>
          </a:xfr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908721"/>
            <a:ext cx="5904656" cy="504056"/>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2" y="-130239"/>
            <a:ext cx="911687" cy="911687"/>
          </a:xfrm>
          <a:prstGeom prst="rect">
            <a:avLst/>
          </a:prstGeom>
        </p:spPr>
      </p:pic>
      <p:sp>
        <p:nvSpPr>
          <p:cNvPr id="3" name="TextBox 2"/>
          <p:cNvSpPr txBox="1"/>
          <p:nvPr/>
        </p:nvSpPr>
        <p:spPr>
          <a:xfrm>
            <a:off x="2250832" y="920444"/>
            <a:ext cx="1969477" cy="492443"/>
          </a:xfrm>
          <a:prstGeom prst="rect">
            <a:avLst/>
          </a:prstGeom>
          <a:solidFill>
            <a:schemeClr val="bg1"/>
          </a:solidFill>
        </p:spPr>
        <p:txBody>
          <a:bodyPr wrap="square" rtlCol="0">
            <a:spAutoFit/>
          </a:bodyPr>
          <a:lstStyle/>
          <a:p>
            <a:r>
              <a:rPr lang="en-IE" dirty="0" err="1" smtClean="0">
                <a:latin typeface="Cambria" pitchFamily="18" charset="0"/>
              </a:rPr>
              <a:t>Belmayne</a:t>
            </a:r>
            <a:r>
              <a:rPr lang="en-IE" dirty="0" smtClean="0">
                <a:latin typeface="Cambria" pitchFamily="18" charset="0"/>
              </a:rPr>
              <a:t> ET</a:t>
            </a:r>
          </a:p>
          <a:p>
            <a:endParaRPr lang="en-IE" sz="800" dirty="0">
              <a:latin typeface="Cambria" pitchFamily="18" charset="0"/>
            </a:endParaRPr>
          </a:p>
        </p:txBody>
      </p:sp>
      <p:sp>
        <p:nvSpPr>
          <p:cNvPr id="10" name="TextBox 9"/>
          <p:cNvSpPr txBox="1"/>
          <p:nvPr/>
        </p:nvSpPr>
        <p:spPr>
          <a:xfrm>
            <a:off x="5673752" y="938210"/>
            <a:ext cx="1969477" cy="492443"/>
          </a:xfrm>
          <a:prstGeom prst="rect">
            <a:avLst/>
          </a:prstGeom>
          <a:solidFill>
            <a:schemeClr val="bg1"/>
          </a:solidFill>
        </p:spPr>
        <p:txBody>
          <a:bodyPr wrap="square" rtlCol="0">
            <a:spAutoFit/>
          </a:bodyPr>
          <a:lstStyle/>
          <a:p>
            <a:r>
              <a:rPr lang="en-IE" dirty="0" smtClean="0">
                <a:latin typeface="Cambria" pitchFamily="18" charset="0"/>
              </a:rPr>
              <a:t>National Average</a:t>
            </a:r>
          </a:p>
          <a:p>
            <a:endParaRPr lang="en-IE" sz="800" dirty="0">
              <a:latin typeface="Cambria" pitchFamily="18" charset="0"/>
            </a:endParaRPr>
          </a:p>
        </p:txBody>
      </p:sp>
    </p:spTree>
    <p:extLst>
      <p:ext uri="{BB962C8B-B14F-4D97-AF65-F5344CB8AC3E}">
        <p14:creationId xmlns:p14="http://schemas.microsoft.com/office/powerpoint/2010/main" val="42395949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smtClean="0">
                <a:latin typeface="Cooper Black"/>
                <a:cs typeface="Cooper Black"/>
              </a:rPr>
              <a:t>Fiona</a:t>
            </a:r>
          </a:p>
          <a:p>
            <a:pPr algn="ctr"/>
            <a:r>
              <a:rPr lang="en-US" sz="2800" dirty="0" smtClean="0">
                <a:latin typeface="Cooper Black"/>
                <a:cs typeface="Cooper Black"/>
              </a:rPr>
              <a:t>Vice-Principal, Learn Together Co-</a:t>
            </a:r>
            <a:r>
              <a:rPr lang="en-US" sz="2800" dirty="0" err="1" smtClean="0">
                <a:latin typeface="Cooper Black"/>
                <a:cs typeface="Cooper Black"/>
              </a:rPr>
              <a:t>Ordinator</a:t>
            </a:r>
            <a:endParaRPr lang="en-US" sz="2800" dirty="0">
              <a:latin typeface="Cooper Black"/>
              <a:cs typeface="Cooper Black"/>
            </a:endParaRPr>
          </a:p>
        </p:txBody>
      </p:sp>
    </p:spTree>
    <p:extLst>
      <p:ext uri="{BB962C8B-B14F-4D97-AF65-F5344CB8AC3E}">
        <p14:creationId xmlns:p14="http://schemas.microsoft.com/office/powerpoint/2010/main" val="2682698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51520" y="4869161"/>
            <a:ext cx="2664296" cy="1844824"/>
          </a:xfrm>
          <a:prstGeom prst="ellipse">
            <a:avLst/>
          </a:prstGeom>
          <a:solidFill>
            <a:srgbClr val="00A9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tx1"/>
                </a:solidFill>
              </a:rPr>
              <a:t>Ethics and Environment</a:t>
            </a:r>
            <a:endParaRPr lang="en-IE" dirty="0">
              <a:solidFill>
                <a:schemeClr val="tx1"/>
              </a:solidFill>
            </a:endParaRPr>
          </a:p>
        </p:txBody>
      </p:sp>
      <p:sp>
        <p:nvSpPr>
          <p:cNvPr id="5" name="Oval 4"/>
          <p:cNvSpPr/>
          <p:nvPr/>
        </p:nvSpPr>
        <p:spPr>
          <a:xfrm>
            <a:off x="395537" y="1052736"/>
            <a:ext cx="2426283" cy="1656184"/>
          </a:xfrm>
          <a:prstGeom prst="ellipse">
            <a:avLst/>
          </a:prstGeom>
          <a:solidFill>
            <a:srgbClr val="59EAF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tx1"/>
                </a:solidFill>
              </a:rPr>
              <a:t>Moral and Spiritual</a:t>
            </a:r>
            <a:endParaRPr lang="en-IE" dirty="0">
              <a:solidFill>
                <a:schemeClr val="tx1"/>
              </a:solidFill>
            </a:endParaRPr>
          </a:p>
        </p:txBody>
      </p:sp>
      <p:sp>
        <p:nvSpPr>
          <p:cNvPr id="9" name="Oval 8"/>
          <p:cNvSpPr/>
          <p:nvPr/>
        </p:nvSpPr>
        <p:spPr>
          <a:xfrm>
            <a:off x="5868144" y="764704"/>
            <a:ext cx="2664296" cy="1800200"/>
          </a:xfrm>
          <a:prstGeom prst="ellipse">
            <a:avLst/>
          </a:prstGeom>
          <a:solidFill>
            <a:schemeClr val="accent4">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tx1"/>
                </a:solidFill>
              </a:rPr>
              <a:t>Belief Systems</a:t>
            </a:r>
            <a:endParaRPr lang="en-IE" dirty="0">
              <a:solidFill>
                <a:schemeClr val="tx1"/>
              </a:solidFill>
            </a:endParaRPr>
          </a:p>
        </p:txBody>
      </p:sp>
      <p:sp>
        <p:nvSpPr>
          <p:cNvPr id="12" name="Oval 11"/>
          <p:cNvSpPr/>
          <p:nvPr/>
        </p:nvSpPr>
        <p:spPr>
          <a:xfrm>
            <a:off x="6012160" y="4797153"/>
            <a:ext cx="2592288" cy="18002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tx1"/>
                </a:solidFill>
              </a:rPr>
              <a:t>Equality and Justice</a:t>
            </a:r>
            <a:endParaRPr lang="en-IE" dirty="0">
              <a:solidFill>
                <a:schemeClr val="tx1"/>
              </a:solidFill>
            </a:endParaRPr>
          </a:p>
        </p:txBody>
      </p:sp>
      <p:sp>
        <p:nvSpPr>
          <p:cNvPr id="10" name="Oval 9"/>
          <p:cNvSpPr/>
          <p:nvPr/>
        </p:nvSpPr>
        <p:spPr>
          <a:xfrm>
            <a:off x="2723061" y="2791929"/>
            <a:ext cx="3384376" cy="1800200"/>
          </a:xfrm>
          <a:prstGeom prst="ellips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smtClean="0">
                <a:solidFill>
                  <a:schemeClr val="tx1"/>
                </a:solidFill>
              </a:rPr>
              <a:t>Learn Together Curriculum</a:t>
            </a:r>
            <a:endParaRPr lang="en-IE" b="1" dirty="0">
              <a:solidFill>
                <a:schemeClr val="tx1"/>
              </a:solidFill>
            </a:endParaRPr>
          </a:p>
        </p:txBody>
      </p:sp>
      <p:sp>
        <p:nvSpPr>
          <p:cNvPr id="18" name="Up Arrow 17"/>
          <p:cNvSpPr/>
          <p:nvPr/>
        </p:nvSpPr>
        <p:spPr>
          <a:xfrm rot="19436730">
            <a:off x="2567774" y="2411743"/>
            <a:ext cx="447964" cy="720080"/>
          </a:xfrm>
          <a:prstGeom prst="upArrow">
            <a:avLst>
              <a:gd name="adj1" fmla="val 50000"/>
              <a:gd name="adj2" fmla="val 37086"/>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Down Arrow 18"/>
          <p:cNvSpPr/>
          <p:nvPr/>
        </p:nvSpPr>
        <p:spPr>
          <a:xfrm rot="19106317" flipH="1">
            <a:off x="5580834" y="4381046"/>
            <a:ext cx="430605" cy="795832"/>
          </a:xfrm>
          <a:prstGeom prst="downArrow">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000" y="569422"/>
            <a:ext cx="2181225" cy="209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1" name="Picture 7" descr="https://encrypted-tbn0.gstatic.com/images?q=tbn:ANd9GcQv3CKoDtVhIx1w5C1Dw3a6w1Mb_hjSnQJ6GU76zIVJqk3szb1w-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984221"/>
            <a:ext cx="2023187" cy="163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 y="-130239"/>
            <a:ext cx="911687" cy="911687"/>
          </a:xfrm>
          <a:prstGeom prst="rect">
            <a:avLst/>
          </a:prstGeom>
        </p:spPr>
      </p:pic>
      <p:sp>
        <p:nvSpPr>
          <p:cNvPr id="15" name="Up Arrow 14"/>
          <p:cNvSpPr/>
          <p:nvPr/>
        </p:nvSpPr>
        <p:spPr>
          <a:xfrm rot="13185268">
            <a:off x="2535762" y="4341877"/>
            <a:ext cx="447964" cy="720080"/>
          </a:xfrm>
          <a:prstGeom prst="upArrow">
            <a:avLst>
              <a:gd name="adj1" fmla="val 50000"/>
              <a:gd name="adj2" fmla="val 37086"/>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Down Arrow 15"/>
          <p:cNvSpPr/>
          <p:nvPr/>
        </p:nvSpPr>
        <p:spPr>
          <a:xfrm rot="12854855" flipH="1">
            <a:off x="5892136" y="2394012"/>
            <a:ext cx="430605" cy="795832"/>
          </a:xfrm>
          <a:prstGeom prst="downArrow">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620016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ambria"/>
                <a:cs typeface="Cambria"/>
              </a:rPr>
              <a:t>Morality and Spirituality</a:t>
            </a:r>
            <a:endParaRPr lang="en-US" dirty="0">
              <a:latin typeface="Cambria"/>
              <a:cs typeface="Cambria"/>
            </a:endParaRPr>
          </a:p>
        </p:txBody>
      </p:sp>
      <p:sp>
        <p:nvSpPr>
          <p:cNvPr id="3" name="Content Placeholder 2"/>
          <p:cNvSpPr>
            <a:spLocks noGrp="1"/>
          </p:cNvSpPr>
          <p:nvPr>
            <p:ph idx="1"/>
          </p:nvPr>
        </p:nvSpPr>
        <p:spPr>
          <a:solidFill>
            <a:srgbClr val="59EAFA"/>
          </a:solidFill>
          <a:ln>
            <a:solidFill>
              <a:srgbClr val="000000"/>
            </a:solidFill>
          </a:ln>
        </p:spPr>
        <p:txBody>
          <a:bodyPr>
            <a:normAutofit/>
          </a:bodyPr>
          <a:lstStyle/>
          <a:p>
            <a:endParaRPr lang="en-IE" dirty="0" smtClean="0">
              <a:latin typeface="Cambria"/>
              <a:cs typeface="Cambria"/>
            </a:endParaRPr>
          </a:p>
          <a:p>
            <a:r>
              <a:rPr lang="en-IE" dirty="0" smtClean="0">
                <a:latin typeface="Cambria"/>
                <a:cs typeface="Cambria"/>
              </a:rPr>
              <a:t>Golden rules of our school</a:t>
            </a:r>
          </a:p>
          <a:p>
            <a:r>
              <a:rPr lang="en-IE" dirty="0" smtClean="0">
                <a:latin typeface="Cambria"/>
                <a:cs typeface="Cambria"/>
              </a:rPr>
              <a:t>Create class rules collaboratively</a:t>
            </a:r>
          </a:p>
          <a:p>
            <a:r>
              <a:rPr lang="en-IE" dirty="0">
                <a:latin typeface="Cambria"/>
                <a:cs typeface="Cambria"/>
              </a:rPr>
              <a:t>Moral dilemmas appropriate to class level</a:t>
            </a:r>
          </a:p>
          <a:p>
            <a:r>
              <a:rPr lang="en-IE" dirty="0" smtClean="0">
                <a:latin typeface="Cambria"/>
                <a:cs typeface="Cambria"/>
              </a:rPr>
              <a:t>Relaxation, quiet reflection time </a:t>
            </a:r>
          </a:p>
          <a:p>
            <a:r>
              <a:rPr lang="en-IE" dirty="0" smtClean="0">
                <a:latin typeface="Cambria"/>
                <a:cs typeface="Cambria"/>
              </a:rPr>
              <a:t>Remembrance day</a:t>
            </a:r>
          </a:p>
          <a:p>
            <a:pPr lvl="1">
              <a:buNone/>
            </a:pPr>
            <a:endParaRPr lang="en-IE" dirty="0" smtClean="0">
              <a:latin typeface="Cambria"/>
              <a:cs typeface="Cambria"/>
            </a:endParaRPr>
          </a:p>
          <a:p>
            <a:pPr marL="0" indent="0" algn="ctr">
              <a:buNone/>
            </a:pPr>
            <a:endParaRPr lang="en-IE" dirty="0" smtClean="0">
              <a:latin typeface="Cambria"/>
              <a:cs typeface="Cambria"/>
            </a:endParaRPr>
          </a:p>
          <a:p>
            <a:endParaRPr lang="en-US" dirty="0">
              <a:latin typeface="Cambria"/>
              <a:cs typeface="Cambria"/>
            </a:endParaRPr>
          </a:p>
        </p:txBody>
      </p:sp>
      <p:sp>
        <p:nvSpPr>
          <p:cNvPr id="5" name="Oval 4"/>
          <p:cNvSpPr/>
          <p:nvPr/>
        </p:nvSpPr>
        <p:spPr>
          <a:xfrm>
            <a:off x="6754443" y="4607275"/>
            <a:ext cx="1676400" cy="140732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E" dirty="0">
                <a:solidFill>
                  <a:srgbClr val="000000"/>
                </a:solidFill>
              </a:rPr>
              <a:t>Circle Time</a:t>
            </a:r>
            <a:endParaRPr lang="en-US" dirty="0">
              <a:solidFill>
                <a:srgbClr val="000000"/>
              </a:solidFill>
            </a:endParaRPr>
          </a:p>
        </p:txBody>
      </p:sp>
      <p:sp>
        <p:nvSpPr>
          <p:cNvPr id="6" name="Cloud Callout 5"/>
          <p:cNvSpPr/>
          <p:nvPr/>
        </p:nvSpPr>
        <p:spPr>
          <a:xfrm>
            <a:off x="4376058" y="4566800"/>
            <a:ext cx="2144487" cy="1333257"/>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IE" dirty="0">
                <a:solidFill>
                  <a:srgbClr val="000000"/>
                </a:solidFill>
              </a:rPr>
              <a:t>Thinking Time</a:t>
            </a:r>
          </a:p>
          <a:p>
            <a:pPr algn="ctr"/>
            <a:endParaRPr lang="en-US" dirty="0">
              <a:solidFill>
                <a:srgbClr val="000000"/>
              </a:solidFill>
            </a:endParaRP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28035881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8845472" cy="4752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467544" y="1844825"/>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398356" y="438853"/>
            <a:ext cx="7056784" cy="1200329"/>
          </a:xfrm>
          <a:prstGeom prst="rect">
            <a:avLst/>
          </a:prstGeom>
          <a:noFill/>
        </p:spPr>
        <p:txBody>
          <a:bodyPr wrap="square" rtlCol="0">
            <a:spAutoFit/>
          </a:bodyPr>
          <a:lstStyle/>
          <a:p>
            <a:r>
              <a:rPr lang="en-US" sz="3600" dirty="0" smtClean="0">
                <a:latin typeface="Cambria"/>
                <a:cs typeface="Cambria"/>
              </a:rPr>
              <a:t>Tom – Patron Rep</a:t>
            </a:r>
          </a:p>
          <a:p>
            <a:r>
              <a:rPr lang="en-US" sz="3600" dirty="0" smtClean="0">
                <a:latin typeface="Cambria"/>
                <a:cs typeface="Cambria"/>
              </a:rPr>
              <a:t>Health and Safety Officer</a:t>
            </a:r>
            <a:endParaRPr lang="en-IE" sz="3600" dirty="0">
              <a:latin typeface="Cambria"/>
              <a:cs typeface="Cambria"/>
            </a:endParaRPr>
          </a:p>
        </p:txBody>
      </p:sp>
      <p:sp>
        <p:nvSpPr>
          <p:cNvPr id="4" name="TextBox 3"/>
          <p:cNvSpPr txBox="1"/>
          <p:nvPr/>
        </p:nvSpPr>
        <p:spPr>
          <a:xfrm>
            <a:off x="8531415" y="1269849"/>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2" y="-113959"/>
            <a:ext cx="911687" cy="911687"/>
          </a:xfrm>
          <a:prstGeom prst="rect">
            <a:avLst/>
          </a:prstGeom>
        </p:spPr>
      </p:pic>
      <p:pic>
        <p:nvPicPr>
          <p:cNvPr id="8" name="Picture 7"/>
          <p:cNvPicPr>
            <a:picLocks noChangeAspect="1"/>
          </p:cNvPicPr>
          <p:nvPr/>
        </p:nvPicPr>
        <p:blipFill>
          <a:blip r:embed="rId3"/>
          <a:stretch>
            <a:fillRect/>
          </a:stretch>
        </p:blipFill>
        <p:spPr>
          <a:xfrm>
            <a:off x="2" y="-113959"/>
            <a:ext cx="911687" cy="911687"/>
          </a:xfrm>
          <a:prstGeom prst="rect">
            <a:avLst/>
          </a:prstGeom>
        </p:spPr>
      </p:pic>
    </p:spTree>
    <p:extLst>
      <p:ext uri="{BB962C8B-B14F-4D97-AF65-F5344CB8AC3E}">
        <p14:creationId xmlns:p14="http://schemas.microsoft.com/office/powerpoint/2010/main" val="30074672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Cambria"/>
                <a:cs typeface="Cambria"/>
              </a:rPr>
              <a:t>Ethics and the Environment</a:t>
            </a:r>
            <a:endParaRPr lang="en-US" dirty="0">
              <a:latin typeface="Cambria"/>
              <a:cs typeface="Cambria"/>
            </a:endParaRPr>
          </a:p>
        </p:txBody>
      </p:sp>
      <p:sp>
        <p:nvSpPr>
          <p:cNvPr id="3" name="Content Placeholder 2"/>
          <p:cNvSpPr>
            <a:spLocks noGrp="1"/>
          </p:cNvSpPr>
          <p:nvPr>
            <p:ph idx="1"/>
          </p:nvPr>
        </p:nvSpPr>
        <p:spPr>
          <a:solidFill>
            <a:srgbClr val="00A900"/>
          </a:solidFill>
          <a:ln>
            <a:solidFill>
              <a:srgbClr val="000000"/>
            </a:solidFill>
          </a:ln>
        </p:spPr>
        <p:txBody>
          <a:bodyPr>
            <a:normAutofit fontScale="92500" lnSpcReduction="10000"/>
          </a:bodyPr>
          <a:lstStyle/>
          <a:p>
            <a:r>
              <a:rPr lang="en-IE" dirty="0" smtClean="0">
                <a:latin typeface="Cambria"/>
                <a:cs typeface="Cambria"/>
              </a:rPr>
              <a:t>Green Flag Activities/Green School Committee</a:t>
            </a:r>
          </a:p>
          <a:p>
            <a:r>
              <a:rPr lang="en-IE" dirty="0" smtClean="0">
                <a:latin typeface="Cambria"/>
                <a:cs typeface="Cambria"/>
              </a:rPr>
              <a:t>Recycling Week </a:t>
            </a:r>
          </a:p>
          <a:p>
            <a:r>
              <a:rPr lang="en-IE" dirty="0" smtClean="0">
                <a:latin typeface="Cambria"/>
                <a:cs typeface="Cambria"/>
              </a:rPr>
              <a:t>Green Schools Action Day </a:t>
            </a:r>
          </a:p>
          <a:p>
            <a:r>
              <a:rPr lang="en-IE" dirty="0" smtClean="0">
                <a:latin typeface="Cambria"/>
                <a:cs typeface="Cambria"/>
              </a:rPr>
              <a:t>Earth Day</a:t>
            </a:r>
          </a:p>
          <a:p>
            <a:r>
              <a:rPr lang="en-IE" dirty="0" smtClean="0">
                <a:latin typeface="Cambria"/>
                <a:cs typeface="Cambria"/>
              </a:rPr>
              <a:t>School Garden  </a:t>
            </a:r>
          </a:p>
          <a:p>
            <a:pPr lvl="1"/>
            <a:r>
              <a:rPr lang="en-IE" dirty="0">
                <a:latin typeface="Cambria"/>
                <a:cs typeface="Cambria"/>
              </a:rPr>
              <a:t>P</a:t>
            </a:r>
            <a:r>
              <a:rPr lang="en-IE" dirty="0" smtClean="0">
                <a:latin typeface="Cambria"/>
                <a:cs typeface="Cambria"/>
              </a:rPr>
              <a:t>lanting	</a:t>
            </a:r>
          </a:p>
          <a:p>
            <a:pPr lvl="1"/>
            <a:r>
              <a:rPr lang="en-IE" dirty="0" smtClean="0">
                <a:latin typeface="Cambria"/>
                <a:cs typeface="Cambria"/>
              </a:rPr>
              <a:t>Harvesting</a:t>
            </a:r>
          </a:p>
          <a:p>
            <a:pPr lvl="1"/>
            <a:r>
              <a:rPr lang="en-IE" dirty="0" smtClean="0">
                <a:latin typeface="Cambria"/>
                <a:cs typeface="Cambria"/>
              </a:rPr>
              <a:t>Tree Week					</a:t>
            </a:r>
          </a:p>
          <a:p>
            <a:r>
              <a:rPr lang="en-IE" dirty="0" smtClean="0">
                <a:latin typeface="Cambria"/>
                <a:cs typeface="Cambria"/>
              </a:rPr>
              <a:t>Chickens</a:t>
            </a:r>
          </a:p>
          <a:p>
            <a:endParaRPr lang="en-US" dirty="0">
              <a:latin typeface="Cambria"/>
              <a:cs typeface="Cambria"/>
            </a:endParaRPr>
          </a:p>
        </p:txBody>
      </p:sp>
      <p:pic>
        <p:nvPicPr>
          <p:cNvPr id="4098" name="Picture 2" descr="C:\Users\Deirdre\Desktop\school photos\2008_1207yearnewschool0196.JPG"/>
          <p:cNvPicPr>
            <a:picLocks noChangeAspect="1" noChangeArrowheads="1"/>
          </p:cNvPicPr>
          <p:nvPr/>
        </p:nvPicPr>
        <p:blipFill>
          <a:blip r:embed="rId2" cstate="print"/>
          <a:srcRect/>
          <a:stretch>
            <a:fillRect/>
          </a:stretch>
        </p:blipFill>
        <p:spPr bwMode="auto">
          <a:xfrm>
            <a:off x="5584496" y="2246657"/>
            <a:ext cx="2707016" cy="3609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40597306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IE" dirty="0" smtClean="0">
                <a:latin typeface="Cambria"/>
                <a:cs typeface="Cambria"/>
              </a:rPr>
              <a:t>Equality and Justice</a:t>
            </a:r>
            <a:endParaRPr lang="en-US" dirty="0">
              <a:latin typeface="Cambria"/>
              <a:cs typeface="Cambria"/>
            </a:endParaRPr>
          </a:p>
        </p:txBody>
      </p:sp>
      <p:sp>
        <p:nvSpPr>
          <p:cNvPr id="3" name="Content Placeholder 2"/>
          <p:cNvSpPr>
            <a:spLocks noGrp="1"/>
          </p:cNvSpPr>
          <p:nvPr>
            <p:ph idx="1"/>
          </p:nvPr>
        </p:nvSpPr>
        <p:spPr>
          <a:solidFill>
            <a:srgbClr val="FFFF00"/>
          </a:solidFill>
          <a:ln>
            <a:solidFill>
              <a:srgbClr val="000000"/>
            </a:solidFill>
          </a:ln>
        </p:spPr>
        <p:txBody>
          <a:bodyPr>
            <a:normAutofit fontScale="92500" lnSpcReduction="20000"/>
          </a:bodyPr>
          <a:lstStyle/>
          <a:p>
            <a:r>
              <a:rPr lang="en-IE" dirty="0" smtClean="0">
                <a:latin typeface="Cambria"/>
                <a:cs typeface="Cambria"/>
              </a:rPr>
              <a:t>Conflict Resolution</a:t>
            </a:r>
          </a:p>
          <a:p>
            <a:r>
              <a:rPr lang="en-IE" dirty="0" smtClean="0">
                <a:latin typeface="Cambria"/>
                <a:cs typeface="Cambria"/>
              </a:rPr>
              <a:t>Rights of the Child</a:t>
            </a:r>
          </a:p>
          <a:p>
            <a:r>
              <a:rPr lang="en-IE" dirty="0" smtClean="0">
                <a:latin typeface="Cambria"/>
                <a:cs typeface="Cambria"/>
              </a:rPr>
              <a:t>Human Rights Day</a:t>
            </a:r>
          </a:p>
          <a:p>
            <a:r>
              <a:rPr lang="en-IE" dirty="0" smtClean="0">
                <a:latin typeface="Cambria"/>
                <a:cs typeface="Cambria"/>
              </a:rPr>
              <a:t>Fair Trade Fortnight</a:t>
            </a:r>
          </a:p>
          <a:p>
            <a:r>
              <a:rPr lang="en-IE" dirty="0" smtClean="0">
                <a:latin typeface="Cambria"/>
                <a:cs typeface="Cambria"/>
              </a:rPr>
              <a:t>Friendship Week</a:t>
            </a:r>
          </a:p>
          <a:p>
            <a:r>
              <a:rPr lang="en-IE" dirty="0" smtClean="0">
                <a:latin typeface="Cambria"/>
                <a:cs typeface="Cambria"/>
              </a:rPr>
              <a:t>Student Council activities</a:t>
            </a:r>
          </a:p>
          <a:p>
            <a:r>
              <a:rPr lang="en-IE" dirty="0" smtClean="0">
                <a:latin typeface="Cambria"/>
                <a:cs typeface="Cambria"/>
              </a:rPr>
              <a:t>School visit from Amnesty Intl. </a:t>
            </a:r>
          </a:p>
          <a:p>
            <a:r>
              <a:rPr lang="en-IE" dirty="0" smtClean="0">
                <a:latin typeface="Cambria"/>
                <a:cs typeface="Cambria"/>
              </a:rPr>
              <a:t>Knitting bus- Age Action</a:t>
            </a:r>
          </a:p>
          <a:p>
            <a:r>
              <a:rPr lang="en-IE" dirty="0" err="1" smtClean="0">
                <a:latin typeface="Cambria"/>
                <a:cs typeface="Cambria"/>
              </a:rPr>
              <a:t>Childfund</a:t>
            </a:r>
            <a:endParaRPr lang="en-IE" dirty="0" smtClean="0">
              <a:latin typeface="Cambria"/>
              <a:cs typeface="Cambria"/>
            </a:endParaRPr>
          </a:p>
          <a:p>
            <a:endParaRPr lang="en-US" dirty="0">
              <a:latin typeface="Cambria"/>
              <a:cs typeface="Cambria"/>
            </a:endParaRP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5245101" y="1883833"/>
            <a:ext cx="3111500" cy="2942167"/>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5777346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1800"/>
            <a:ext cx="8229600" cy="1143000"/>
          </a:xfrm>
        </p:spPr>
        <p:txBody>
          <a:bodyPr>
            <a:normAutofit fontScale="90000"/>
          </a:bodyPr>
          <a:lstStyle/>
          <a:p>
            <a:r>
              <a:rPr lang="en-IE" dirty="0" smtClean="0">
                <a:latin typeface="Cambria"/>
                <a:cs typeface="Cambria"/>
              </a:rPr>
              <a:t>Belief Systems Example</a:t>
            </a:r>
            <a:br>
              <a:rPr lang="en-IE" dirty="0" smtClean="0">
                <a:latin typeface="Cambria"/>
                <a:cs typeface="Cambria"/>
              </a:rPr>
            </a:br>
            <a:endParaRPr lang="en-US" dirty="0">
              <a:latin typeface="Cambria"/>
              <a:cs typeface="Cambria"/>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6535" y="2471207"/>
            <a:ext cx="2286000" cy="197167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242186557"/>
              </p:ext>
            </p:extLst>
          </p:nvPr>
        </p:nvGraphicFramePr>
        <p:xfrm>
          <a:off x="440269" y="1574802"/>
          <a:ext cx="6536267" cy="4588930"/>
        </p:xfrm>
        <a:graphic>
          <a:graphicData uri="http://schemas.openxmlformats.org/drawingml/2006/table">
            <a:tbl>
              <a:tblPr firstRow="1" firstCol="1" bandRow="1"/>
              <a:tblGrid>
                <a:gridCol w="3219323"/>
                <a:gridCol w="3316944"/>
              </a:tblGrid>
              <a:tr h="917786">
                <a:tc>
                  <a:txBody>
                    <a:bodyPr/>
                    <a:lstStyle/>
                    <a:p>
                      <a:pPr>
                        <a:lnSpc>
                          <a:spcPct val="115000"/>
                        </a:lnSpc>
                        <a:spcAft>
                          <a:spcPts val="0"/>
                        </a:spcAft>
                      </a:pPr>
                      <a:r>
                        <a:rPr lang="en-IE" sz="1800" b="1" dirty="0">
                          <a:effectLst/>
                          <a:latin typeface="Cambria"/>
                          <a:ea typeface="Calibri"/>
                          <a:cs typeface="Cambria"/>
                        </a:rPr>
                        <a:t>Year 1 </a:t>
                      </a:r>
                      <a:endParaRPr lang="en-IE" sz="1800" b="1" dirty="0" smtClean="0">
                        <a:effectLst/>
                        <a:latin typeface="Cambria"/>
                        <a:ea typeface="Calibri"/>
                        <a:cs typeface="Cambria"/>
                      </a:endParaRPr>
                    </a:p>
                    <a:p>
                      <a:pPr>
                        <a:lnSpc>
                          <a:spcPct val="115000"/>
                        </a:lnSpc>
                        <a:spcAft>
                          <a:spcPts val="0"/>
                        </a:spcAft>
                      </a:pPr>
                      <a:r>
                        <a:rPr lang="en-IE" sz="1800" b="1" dirty="0" smtClean="0">
                          <a:effectLst/>
                          <a:latin typeface="Cambria"/>
                          <a:ea typeface="Calibri"/>
                          <a:cs typeface="Cambria"/>
                        </a:rPr>
                        <a:t>2013</a:t>
                      </a:r>
                      <a:r>
                        <a:rPr lang="en-IE" sz="1800" b="1" dirty="0">
                          <a:effectLst/>
                          <a:latin typeface="Cambria"/>
                          <a:ea typeface="Calibri"/>
                          <a:cs typeface="Cambria"/>
                        </a:rPr>
                        <a:t>/2014</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IE" sz="1800" b="1" dirty="0">
                          <a:effectLst/>
                          <a:latin typeface="Cambria"/>
                          <a:ea typeface="Calibri"/>
                          <a:cs typeface="Cambria"/>
                        </a:rPr>
                        <a:t>Year </a:t>
                      </a:r>
                      <a:r>
                        <a:rPr lang="en-IE" sz="1800" b="1" dirty="0" smtClean="0">
                          <a:effectLst/>
                          <a:latin typeface="Cambria"/>
                          <a:ea typeface="Calibri"/>
                          <a:cs typeface="Cambria"/>
                        </a:rPr>
                        <a:t>2</a:t>
                      </a:r>
                    </a:p>
                    <a:p>
                      <a:pPr>
                        <a:lnSpc>
                          <a:spcPct val="115000"/>
                        </a:lnSpc>
                        <a:spcAft>
                          <a:spcPts val="0"/>
                        </a:spcAft>
                      </a:pPr>
                      <a:r>
                        <a:rPr lang="en-IE" sz="1800" b="1" dirty="0" smtClean="0">
                          <a:effectLst/>
                          <a:latin typeface="Cambria"/>
                          <a:ea typeface="Calibri"/>
                          <a:cs typeface="Cambria"/>
                        </a:rPr>
                        <a:t>2014</a:t>
                      </a:r>
                      <a:r>
                        <a:rPr lang="en-IE" sz="1800" b="1" dirty="0">
                          <a:effectLst/>
                          <a:latin typeface="Cambria"/>
                          <a:ea typeface="Calibri"/>
                          <a:cs typeface="Cambria"/>
                        </a:rPr>
                        <a:t>/2015</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917786">
                <a:tc>
                  <a:txBody>
                    <a:bodyPr/>
                    <a:lstStyle/>
                    <a:p>
                      <a:pPr>
                        <a:lnSpc>
                          <a:spcPct val="115000"/>
                        </a:lnSpc>
                        <a:spcAft>
                          <a:spcPts val="0"/>
                        </a:spcAft>
                      </a:pPr>
                      <a:r>
                        <a:rPr lang="en-IE" sz="1800" dirty="0">
                          <a:effectLst/>
                          <a:latin typeface="Cambria"/>
                          <a:ea typeface="Calibri"/>
                          <a:cs typeface="Cambria"/>
                        </a:rPr>
                        <a:t>Christianity</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IE" sz="1800" dirty="0">
                          <a:effectLst/>
                          <a:latin typeface="Cambria"/>
                          <a:ea typeface="Calibri"/>
                          <a:cs typeface="Cambria"/>
                        </a:rPr>
                        <a:t>Judaism</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917786">
                <a:tc>
                  <a:txBody>
                    <a:bodyPr/>
                    <a:lstStyle/>
                    <a:p>
                      <a:pPr>
                        <a:lnSpc>
                          <a:spcPct val="115000"/>
                        </a:lnSpc>
                        <a:spcAft>
                          <a:spcPts val="0"/>
                        </a:spcAft>
                      </a:pPr>
                      <a:r>
                        <a:rPr lang="en-IE" sz="1800">
                          <a:effectLst/>
                          <a:latin typeface="Cambria"/>
                          <a:ea typeface="Calibri"/>
                          <a:cs typeface="Cambria"/>
                        </a:rPr>
                        <a:t>Islam</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IE" sz="1800" dirty="0">
                          <a:effectLst/>
                          <a:latin typeface="Cambria"/>
                          <a:ea typeface="Calibri"/>
                          <a:cs typeface="Cambria"/>
                        </a:rPr>
                        <a:t>Hinduism</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917786">
                <a:tc>
                  <a:txBody>
                    <a:bodyPr/>
                    <a:lstStyle/>
                    <a:p>
                      <a:pPr>
                        <a:lnSpc>
                          <a:spcPct val="115000"/>
                        </a:lnSpc>
                        <a:spcAft>
                          <a:spcPts val="0"/>
                        </a:spcAft>
                      </a:pPr>
                      <a:r>
                        <a:rPr lang="en-IE" sz="1800">
                          <a:effectLst/>
                          <a:latin typeface="Cambria"/>
                          <a:ea typeface="Calibri"/>
                          <a:cs typeface="Cambria"/>
                        </a:rPr>
                        <a:t>Buddism</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IE" sz="1800" dirty="0" err="1" smtClean="0">
                          <a:effectLst/>
                          <a:latin typeface="Cambria"/>
                          <a:ea typeface="Calibri"/>
                          <a:cs typeface="Cambria"/>
                        </a:rPr>
                        <a:t>Sihkism</a:t>
                      </a:r>
                      <a:endParaRPr lang="en-IE" sz="1800" dirty="0">
                        <a:effectLst/>
                        <a:latin typeface="Cambria"/>
                        <a:ea typeface="Calibri"/>
                        <a:cs typeface="Cambria"/>
                      </a:endParaRP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917786">
                <a:tc>
                  <a:txBody>
                    <a:bodyPr/>
                    <a:lstStyle/>
                    <a:p>
                      <a:pPr>
                        <a:lnSpc>
                          <a:spcPct val="115000"/>
                        </a:lnSpc>
                        <a:spcAft>
                          <a:spcPts val="0"/>
                        </a:spcAft>
                      </a:pPr>
                      <a:r>
                        <a:rPr lang="en-IE" sz="1800" dirty="0">
                          <a:solidFill>
                            <a:schemeClr val="tx1"/>
                          </a:solidFill>
                          <a:effectLst/>
                          <a:latin typeface="Cambria"/>
                          <a:ea typeface="Calibri"/>
                          <a:cs typeface="Cambria"/>
                        </a:rPr>
                        <a:t>Atheism &amp; Paganism</a:t>
                      </a: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nSpc>
                          <a:spcPct val="115000"/>
                        </a:lnSpc>
                        <a:spcAft>
                          <a:spcPts val="0"/>
                        </a:spcAft>
                      </a:pPr>
                      <a:r>
                        <a:rPr lang="en-IE" sz="1800" dirty="0" smtClean="0">
                          <a:effectLst/>
                          <a:latin typeface="Cambria"/>
                          <a:ea typeface="Calibri"/>
                          <a:cs typeface="Cambria"/>
                        </a:rPr>
                        <a:t>Other  Belief</a:t>
                      </a:r>
                      <a:r>
                        <a:rPr lang="en-IE" sz="1800" baseline="0" dirty="0" smtClean="0">
                          <a:effectLst/>
                          <a:latin typeface="Cambria"/>
                          <a:ea typeface="Calibri"/>
                          <a:cs typeface="Cambria"/>
                        </a:rPr>
                        <a:t> Systems</a:t>
                      </a:r>
                      <a:endParaRPr lang="en-IE" sz="1800" dirty="0">
                        <a:effectLst/>
                        <a:latin typeface="Cambria"/>
                        <a:ea typeface="Calibri"/>
                        <a:cs typeface="Cambria"/>
                      </a:endParaRPr>
                    </a:p>
                  </a:txBody>
                  <a:tcPr marL="66165" marR="66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0252709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5372699"/>
              </p:ext>
            </p:extLst>
          </p:nvPr>
        </p:nvGraphicFramePr>
        <p:xfrm>
          <a:off x="389469" y="192916"/>
          <a:ext cx="8263466" cy="7870311"/>
        </p:xfrm>
        <a:graphic>
          <a:graphicData uri="http://schemas.openxmlformats.org/drawingml/2006/table">
            <a:tbl>
              <a:tblPr firstRow="1" firstCol="1" bandRow="1"/>
              <a:tblGrid>
                <a:gridCol w="1466487"/>
                <a:gridCol w="2076520"/>
                <a:gridCol w="4720459"/>
              </a:tblGrid>
              <a:tr h="1932242">
                <a:tc>
                  <a:txBody>
                    <a:bodyPr/>
                    <a:lstStyle/>
                    <a:p>
                      <a:pPr marL="71755" marR="71755">
                        <a:lnSpc>
                          <a:spcPct val="115000"/>
                        </a:lnSpc>
                        <a:spcAft>
                          <a:spcPts val="0"/>
                        </a:spcAft>
                      </a:pPr>
                      <a:r>
                        <a:rPr lang="en-IE" sz="1400" dirty="0">
                          <a:effectLst/>
                          <a:latin typeface="Cambria"/>
                          <a:ea typeface="Calibri"/>
                          <a:cs typeface="Cambria"/>
                        </a:rPr>
                        <a:t>Islam</a:t>
                      </a:r>
                    </a:p>
                  </a:txBody>
                  <a:tcPr marL="65348" marR="65348"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00"/>
                    </a:solidFill>
                  </a:tcPr>
                </a:tc>
                <a:tc>
                  <a:txBody>
                    <a:bodyPr/>
                    <a:lstStyle/>
                    <a:p>
                      <a:pPr>
                        <a:lnSpc>
                          <a:spcPct val="115000"/>
                        </a:lnSpc>
                        <a:spcAft>
                          <a:spcPts val="0"/>
                        </a:spcAft>
                      </a:pPr>
                      <a:r>
                        <a:rPr lang="en-IE" sz="1400" b="1">
                          <a:effectLst/>
                          <a:latin typeface="Cambria"/>
                          <a:ea typeface="Calibri"/>
                          <a:cs typeface="Cambria"/>
                        </a:rPr>
                        <a:t>September</a:t>
                      </a:r>
                      <a:endParaRPr lang="en-IE" sz="1400">
                        <a:effectLst/>
                        <a:latin typeface="Cambria"/>
                        <a:ea typeface="Calibri"/>
                        <a:cs typeface="Cambria"/>
                      </a:endParaRP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00"/>
                    </a:solidFill>
                  </a:tcPr>
                </a:tc>
                <a:tc>
                  <a:txBody>
                    <a:bodyPr/>
                    <a:lstStyle/>
                    <a:p>
                      <a:pPr>
                        <a:lnSpc>
                          <a:spcPct val="115000"/>
                        </a:lnSpc>
                        <a:spcAft>
                          <a:spcPts val="0"/>
                        </a:spcAft>
                      </a:pPr>
                      <a:r>
                        <a:rPr lang="en-IE" sz="1600">
                          <a:effectLst/>
                          <a:latin typeface="Cambria"/>
                          <a:ea typeface="Calibri"/>
                          <a:cs typeface="Cambria"/>
                        </a:rPr>
                        <a:t> </a:t>
                      </a:r>
                    </a:p>
                    <a:p>
                      <a:pPr>
                        <a:lnSpc>
                          <a:spcPct val="115000"/>
                        </a:lnSpc>
                        <a:spcAft>
                          <a:spcPts val="0"/>
                        </a:spcAft>
                      </a:pPr>
                      <a:r>
                        <a:rPr lang="en-IE" sz="1600">
                          <a:effectLst/>
                          <a:latin typeface="Cambria"/>
                          <a:ea typeface="Calibri"/>
                          <a:cs typeface="Cambria"/>
                        </a:rPr>
                        <a:t>School rules(MS, EJ)</a:t>
                      </a:r>
                    </a:p>
                    <a:p>
                      <a:pPr>
                        <a:lnSpc>
                          <a:spcPct val="115000"/>
                        </a:lnSpc>
                        <a:spcAft>
                          <a:spcPts val="0"/>
                        </a:spcAft>
                      </a:pPr>
                      <a:r>
                        <a:rPr lang="en-IE" sz="1600">
                          <a:effectLst/>
                          <a:latin typeface="Cambria"/>
                          <a:ea typeface="Calibri"/>
                          <a:cs typeface="Cambria"/>
                        </a:rPr>
                        <a:t>Project Positivity (MS, EJ,EE)</a:t>
                      </a:r>
                    </a:p>
                    <a:p>
                      <a:pPr>
                        <a:lnSpc>
                          <a:spcPct val="115000"/>
                        </a:lnSpc>
                        <a:spcAft>
                          <a:spcPts val="0"/>
                        </a:spcAft>
                      </a:pPr>
                      <a:r>
                        <a:rPr lang="en-IE" sz="1600">
                          <a:effectLst/>
                          <a:latin typeface="Cambria"/>
                          <a:ea typeface="Calibri"/>
                          <a:cs typeface="Cambria"/>
                        </a:rPr>
                        <a:t>Student council elections- democracy (EJ,EE)</a:t>
                      </a:r>
                    </a:p>
                    <a:p>
                      <a:pPr>
                        <a:lnSpc>
                          <a:spcPct val="115000"/>
                        </a:lnSpc>
                        <a:spcAft>
                          <a:spcPts val="0"/>
                        </a:spcAft>
                      </a:pPr>
                      <a:r>
                        <a:rPr lang="en-IE" sz="1600">
                          <a:effectLst/>
                          <a:latin typeface="Cambria"/>
                          <a:ea typeface="Calibri"/>
                          <a:cs typeface="Cambria"/>
                        </a:rPr>
                        <a:t>Green school stuff(EE)</a:t>
                      </a:r>
                    </a:p>
                    <a:p>
                      <a:pPr>
                        <a:lnSpc>
                          <a:spcPct val="115000"/>
                        </a:lnSpc>
                        <a:spcAft>
                          <a:spcPts val="0"/>
                        </a:spcAft>
                      </a:pPr>
                      <a:r>
                        <a:rPr lang="en-IE" sz="1600">
                          <a:effectLst/>
                          <a:latin typeface="Cambria"/>
                          <a:ea typeface="Calibri"/>
                          <a:cs typeface="Cambria"/>
                        </a:rPr>
                        <a:t> </a:t>
                      </a: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6207">
                <a:tc>
                  <a:txBody>
                    <a:bodyPr/>
                    <a:lstStyle/>
                    <a:p>
                      <a:pPr marL="71755" marR="71755">
                        <a:lnSpc>
                          <a:spcPct val="115000"/>
                        </a:lnSpc>
                        <a:spcAft>
                          <a:spcPts val="0"/>
                        </a:spcAft>
                      </a:pPr>
                      <a:r>
                        <a:rPr lang="en-IE" sz="1400" dirty="0">
                          <a:effectLst/>
                          <a:latin typeface="Cambria"/>
                          <a:ea typeface="Calibri"/>
                          <a:cs typeface="Cambria"/>
                        </a:rPr>
                        <a:t>Islam</a:t>
                      </a:r>
                    </a:p>
                  </a:txBody>
                  <a:tcPr marL="65348" marR="65348"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00"/>
                    </a:solidFill>
                  </a:tcPr>
                </a:tc>
                <a:tc>
                  <a:txBody>
                    <a:bodyPr/>
                    <a:lstStyle/>
                    <a:p>
                      <a:pPr>
                        <a:lnSpc>
                          <a:spcPct val="115000"/>
                        </a:lnSpc>
                        <a:spcAft>
                          <a:spcPts val="0"/>
                        </a:spcAft>
                      </a:pPr>
                      <a:r>
                        <a:rPr lang="en-IE" sz="1400" b="1">
                          <a:effectLst/>
                          <a:latin typeface="Cambria"/>
                          <a:ea typeface="Calibri"/>
                          <a:cs typeface="Cambria"/>
                        </a:rPr>
                        <a:t>October</a:t>
                      </a:r>
                      <a:endParaRPr lang="en-IE" sz="1400">
                        <a:effectLst/>
                        <a:latin typeface="Cambria"/>
                        <a:ea typeface="Calibri"/>
                        <a:cs typeface="Cambria"/>
                      </a:endParaRP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00"/>
                    </a:solidFill>
                  </a:tcPr>
                </a:tc>
                <a:tc>
                  <a:txBody>
                    <a:bodyPr/>
                    <a:lstStyle/>
                    <a:p>
                      <a:pPr>
                        <a:lnSpc>
                          <a:spcPct val="115000"/>
                        </a:lnSpc>
                        <a:spcAft>
                          <a:spcPts val="0"/>
                        </a:spcAft>
                      </a:pPr>
                      <a:r>
                        <a:rPr lang="en-IE" sz="1600">
                          <a:effectLst/>
                          <a:latin typeface="Cambria"/>
                          <a:ea typeface="Calibri"/>
                          <a:cs typeface="Cambria"/>
                        </a:rPr>
                        <a:t>Harvest (B, EE) festivals(</a:t>
                      </a:r>
                      <a:r>
                        <a:rPr lang="en-IE" sz="1600" u="sng">
                          <a:solidFill>
                            <a:srgbClr val="0000FF"/>
                          </a:solidFill>
                          <a:effectLst/>
                          <a:latin typeface="Cambria"/>
                          <a:ea typeface="Calibri"/>
                          <a:cs typeface="Cambria"/>
                          <a:hlinkClick r:id="rId2"/>
                        </a:rPr>
                        <a:t>http://www.harvestfestivals.net/harvestfestivals.htm</a:t>
                      </a:r>
                      <a:r>
                        <a:rPr lang="en-IE" sz="1600">
                          <a:effectLst/>
                          <a:latin typeface="Cambria"/>
                          <a:ea typeface="Calibri"/>
                          <a:cs typeface="Cambria"/>
                        </a:rPr>
                        <a:t> </a:t>
                      </a:r>
                    </a:p>
                    <a:p>
                      <a:pPr>
                        <a:lnSpc>
                          <a:spcPct val="115000"/>
                        </a:lnSpc>
                        <a:spcAft>
                          <a:spcPts val="0"/>
                        </a:spcAft>
                      </a:pPr>
                      <a:r>
                        <a:rPr lang="en-IE" sz="1600">
                          <a:effectLst/>
                          <a:latin typeface="Cambria"/>
                          <a:ea typeface="Calibri"/>
                          <a:cs typeface="Cambria"/>
                        </a:rPr>
                        <a:t>Trees(EE)</a:t>
                      </a: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2069">
                <a:tc>
                  <a:txBody>
                    <a:bodyPr/>
                    <a:lstStyle/>
                    <a:p>
                      <a:pPr marL="71755" marR="71755">
                        <a:lnSpc>
                          <a:spcPct val="115000"/>
                        </a:lnSpc>
                        <a:spcAft>
                          <a:spcPts val="0"/>
                        </a:spcAft>
                      </a:pPr>
                      <a:r>
                        <a:rPr lang="en-IE" sz="1400" dirty="0">
                          <a:effectLst/>
                          <a:latin typeface="Cambria"/>
                          <a:ea typeface="Calibri"/>
                          <a:cs typeface="Cambria"/>
                        </a:rPr>
                        <a:t>Islam</a:t>
                      </a:r>
                    </a:p>
                  </a:txBody>
                  <a:tcPr marL="65348" marR="65348"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00"/>
                    </a:solidFill>
                  </a:tcPr>
                </a:tc>
                <a:tc>
                  <a:txBody>
                    <a:bodyPr/>
                    <a:lstStyle/>
                    <a:p>
                      <a:pPr>
                        <a:lnSpc>
                          <a:spcPct val="115000"/>
                        </a:lnSpc>
                        <a:spcAft>
                          <a:spcPts val="0"/>
                        </a:spcAft>
                      </a:pPr>
                      <a:r>
                        <a:rPr lang="en-IE" sz="1400" b="1" dirty="0">
                          <a:effectLst/>
                          <a:latin typeface="Cambria"/>
                          <a:ea typeface="Calibri"/>
                          <a:cs typeface="Cambria"/>
                        </a:rPr>
                        <a:t>November</a:t>
                      </a:r>
                      <a:endParaRPr lang="en-IE" sz="1400" dirty="0">
                        <a:effectLst/>
                        <a:latin typeface="Cambria"/>
                        <a:ea typeface="Calibri"/>
                        <a:cs typeface="Cambria"/>
                      </a:endParaRP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900"/>
                    </a:solidFill>
                  </a:tcPr>
                </a:tc>
                <a:tc>
                  <a:txBody>
                    <a:bodyPr/>
                    <a:lstStyle/>
                    <a:p>
                      <a:pPr>
                        <a:lnSpc>
                          <a:spcPct val="115000"/>
                        </a:lnSpc>
                        <a:spcAft>
                          <a:spcPts val="0"/>
                        </a:spcAft>
                      </a:pPr>
                      <a:r>
                        <a:rPr lang="en-IE" sz="1600">
                          <a:effectLst/>
                          <a:latin typeface="Cambria"/>
                          <a:ea typeface="Calibri"/>
                          <a:cs typeface="Cambria"/>
                        </a:rPr>
                        <a:t>Death/Remembrance/ Giving Thanks(MS)</a:t>
                      </a: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311">
                <a:tc>
                  <a:txBody>
                    <a:bodyPr/>
                    <a:lstStyle/>
                    <a:p>
                      <a:pPr marL="71755" marR="71755">
                        <a:lnSpc>
                          <a:spcPct val="115000"/>
                        </a:lnSpc>
                        <a:spcAft>
                          <a:spcPts val="0"/>
                        </a:spcAft>
                      </a:pPr>
                      <a:r>
                        <a:rPr lang="en-IE" sz="1400" dirty="0">
                          <a:effectLst/>
                          <a:latin typeface="Cambria"/>
                          <a:ea typeface="Calibri"/>
                          <a:cs typeface="Cambria"/>
                        </a:rPr>
                        <a:t>Christianity</a:t>
                      </a:r>
                    </a:p>
                    <a:p>
                      <a:pPr marL="71755" marR="71755">
                        <a:lnSpc>
                          <a:spcPct val="115000"/>
                        </a:lnSpc>
                        <a:spcAft>
                          <a:spcPts val="0"/>
                        </a:spcAft>
                      </a:pPr>
                      <a:r>
                        <a:rPr lang="en-IE" sz="1400" dirty="0" err="1">
                          <a:effectLst/>
                          <a:latin typeface="Cambria"/>
                          <a:ea typeface="Calibri"/>
                          <a:cs typeface="Cambria"/>
                        </a:rPr>
                        <a:t>Buddism</a:t>
                      </a:r>
                      <a:endParaRPr lang="en-IE" sz="1400" dirty="0">
                        <a:effectLst/>
                        <a:latin typeface="Cambria"/>
                        <a:ea typeface="Calibri"/>
                        <a:cs typeface="Cambria"/>
                      </a:endParaRPr>
                    </a:p>
                    <a:p>
                      <a:pPr marL="71755" marR="71755">
                        <a:lnSpc>
                          <a:spcPct val="115000"/>
                        </a:lnSpc>
                        <a:spcAft>
                          <a:spcPts val="0"/>
                        </a:spcAft>
                      </a:pPr>
                      <a:r>
                        <a:rPr lang="en-IE" sz="1400" dirty="0">
                          <a:effectLst/>
                          <a:latin typeface="Cambria"/>
                          <a:ea typeface="Calibri"/>
                          <a:cs typeface="Cambria"/>
                        </a:rPr>
                        <a:t>Islam</a:t>
                      </a:r>
                    </a:p>
                  </a:txBody>
                  <a:tcPr marL="65348" marR="65348"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IE" sz="1400" b="1">
                          <a:effectLst/>
                          <a:latin typeface="Cambria"/>
                          <a:ea typeface="Calibri"/>
                          <a:cs typeface="Cambria"/>
                        </a:rPr>
                        <a:t>December</a:t>
                      </a:r>
                      <a:endParaRPr lang="en-IE" sz="1400">
                        <a:effectLst/>
                        <a:latin typeface="Cambria"/>
                        <a:ea typeface="Calibri"/>
                        <a:cs typeface="Cambria"/>
                      </a:endParaRP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n-IE" sz="1600" dirty="0">
                          <a:effectLst/>
                          <a:latin typeface="Cambria"/>
                          <a:ea typeface="Calibri"/>
                          <a:cs typeface="Cambria"/>
                        </a:rPr>
                        <a:t>Festivals of </a:t>
                      </a:r>
                      <a:r>
                        <a:rPr lang="en-IE" sz="1600" dirty="0" smtClean="0">
                          <a:effectLst/>
                          <a:latin typeface="Cambria"/>
                          <a:ea typeface="Calibri"/>
                          <a:cs typeface="Cambria"/>
                        </a:rPr>
                        <a:t>light (</a:t>
                      </a:r>
                      <a:r>
                        <a:rPr lang="en-IE" sz="1600" dirty="0" err="1">
                          <a:effectLst/>
                          <a:latin typeface="Cambria"/>
                          <a:ea typeface="Calibri"/>
                          <a:cs typeface="Cambria"/>
                        </a:rPr>
                        <a:t>Advent,diwali,Santa</a:t>
                      </a:r>
                      <a:r>
                        <a:rPr lang="en-IE" sz="1600" dirty="0">
                          <a:effectLst/>
                          <a:latin typeface="Cambria"/>
                          <a:ea typeface="Calibri"/>
                          <a:cs typeface="Cambria"/>
                        </a:rPr>
                        <a:t> Lucia ,</a:t>
                      </a:r>
                      <a:r>
                        <a:rPr lang="en-IE" sz="1600" dirty="0" err="1">
                          <a:effectLst/>
                          <a:latin typeface="Cambria"/>
                          <a:ea typeface="Calibri"/>
                          <a:cs typeface="Cambria"/>
                        </a:rPr>
                        <a:t>etc</a:t>
                      </a:r>
                      <a:r>
                        <a:rPr lang="en-IE" sz="1600" dirty="0">
                          <a:effectLst/>
                          <a:latin typeface="Cambria"/>
                          <a:ea typeface="Calibri"/>
                          <a:cs typeface="Cambria"/>
                        </a:rPr>
                        <a:t> (MS, B) </a:t>
                      </a:r>
                      <a:r>
                        <a:rPr lang="en-IE" sz="1600" u="sng" dirty="0">
                          <a:solidFill>
                            <a:srgbClr val="0000FF"/>
                          </a:solidFill>
                          <a:effectLst/>
                          <a:latin typeface="Cambria"/>
                          <a:ea typeface="Calibri"/>
                          <a:cs typeface="Cambria"/>
                          <a:hlinkClick r:id="rId3"/>
                        </a:rPr>
                        <a:t>http://www.everythingesl.net/lessons/light_festivals.php</a:t>
                      </a:r>
                      <a:r>
                        <a:rPr lang="en-IE" sz="1600" dirty="0">
                          <a:effectLst/>
                          <a:latin typeface="Cambria"/>
                          <a:ea typeface="Calibri"/>
                          <a:cs typeface="Cambria"/>
                        </a:rPr>
                        <a:t> </a:t>
                      </a:r>
                    </a:p>
                    <a:p>
                      <a:pPr>
                        <a:lnSpc>
                          <a:spcPct val="115000"/>
                        </a:lnSpc>
                        <a:spcAft>
                          <a:spcPts val="0"/>
                        </a:spcAft>
                      </a:pPr>
                      <a:r>
                        <a:rPr lang="en-IE" sz="1600" dirty="0" smtClean="0">
                          <a:effectLst/>
                          <a:latin typeface="Cambria"/>
                          <a:ea typeface="Calibri"/>
                          <a:cs typeface="Cambria"/>
                        </a:rPr>
                        <a:t>Quiet</a:t>
                      </a:r>
                      <a:r>
                        <a:rPr lang="en-IE" sz="1600" baseline="0" dirty="0" smtClean="0">
                          <a:effectLst/>
                          <a:latin typeface="Cambria"/>
                          <a:ea typeface="Calibri"/>
                          <a:cs typeface="Cambria"/>
                        </a:rPr>
                        <a:t> reflection time</a:t>
                      </a:r>
                      <a:r>
                        <a:rPr lang="en-IE" sz="1600" dirty="0" smtClean="0">
                          <a:effectLst/>
                          <a:latin typeface="Cambria"/>
                          <a:ea typeface="Calibri"/>
                          <a:cs typeface="Cambria"/>
                        </a:rPr>
                        <a:t> </a:t>
                      </a:r>
                      <a:r>
                        <a:rPr lang="en-IE" sz="1600" dirty="0">
                          <a:effectLst/>
                          <a:latin typeface="Cambria"/>
                          <a:ea typeface="Calibri"/>
                          <a:cs typeface="Cambria"/>
                        </a:rPr>
                        <a:t>(MS)</a:t>
                      </a:r>
                    </a:p>
                    <a:p>
                      <a:pPr>
                        <a:lnSpc>
                          <a:spcPct val="115000"/>
                        </a:lnSpc>
                        <a:spcAft>
                          <a:spcPts val="0"/>
                        </a:spcAft>
                      </a:pPr>
                      <a:r>
                        <a:rPr lang="en-IE" sz="1600" dirty="0">
                          <a:effectLst/>
                          <a:latin typeface="Cambria"/>
                          <a:ea typeface="Calibri"/>
                          <a:cs typeface="Cambria"/>
                        </a:rPr>
                        <a:t> </a:t>
                      </a:r>
                    </a:p>
                    <a:p>
                      <a:pPr>
                        <a:lnSpc>
                          <a:spcPct val="115000"/>
                        </a:lnSpc>
                        <a:spcAft>
                          <a:spcPts val="0"/>
                        </a:spcAft>
                      </a:pPr>
                      <a:r>
                        <a:rPr lang="en-IE" sz="1600" dirty="0">
                          <a:effectLst/>
                          <a:latin typeface="Cambria"/>
                          <a:ea typeface="Calibri"/>
                          <a:cs typeface="Cambria"/>
                        </a:rPr>
                        <a:t> </a:t>
                      </a: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5482">
                <a:tc>
                  <a:txBody>
                    <a:bodyPr/>
                    <a:lstStyle/>
                    <a:p>
                      <a:pPr marL="71755" marR="71755">
                        <a:lnSpc>
                          <a:spcPct val="115000"/>
                        </a:lnSpc>
                        <a:spcAft>
                          <a:spcPts val="0"/>
                        </a:spcAft>
                      </a:pPr>
                      <a:r>
                        <a:rPr lang="en-IE" sz="1400" dirty="0">
                          <a:effectLst/>
                          <a:latin typeface="Cambria"/>
                          <a:ea typeface="Calibri"/>
                          <a:cs typeface="Cambria"/>
                        </a:rPr>
                        <a:t>Christianity</a:t>
                      </a:r>
                    </a:p>
                  </a:txBody>
                  <a:tcPr marL="65348" marR="65348"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nSpc>
                          <a:spcPct val="115000"/>
                        </a:lnSpc>
                        <a:spcAft>
                          <a:spcPts val="0"/>
                        </a:spcAft>
                      </a:pPr>
                      <a:r>
                        <a:rPr lang="en-IE" sz="1400" b="1" dirty="0">
                          <a:effectLst/>
                          <a:latin typeface="Cambria"/>
                          <a:ea typeface="Calibri"/>
                          <a:cs typeface="Cambria"/>
                        </a:rPr>
                        <a:t>January</a:t>
                      </a:r>
                      <a:endParaRPr lang="en-IE" sz="1400" dirty="0">
                        <a:effectLst/>
                        <a:latin typeface="Cambria"/>
                        <a:ea typeface="Calibri"/>
                        <a:cs typeface="Cambria"/>
                      </a:endParaRP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nSpc>
                          <a:spcPct val="115000"/>
                        </a:lnSpc>
                        <a:spcAft>
                          <a:spcPts val="0"/>
                        </a:spcAft>
                      </a:pPr>
                      <a:r>
                        <a:rPr lang="en-IE" sz="1600" dirty="0">
                          <a:effectLst/>
                          <a:latin typeface="Cambria"/>
                          <a:ea typeface="Calibri"/>
                          <a:cs typeface="Cambria"/>
                        </a:rPr>
                        <a:t>Human Rights(EJ, EE, )</a:t>
                      </a:r>
                    </a:p>
                    <a:p>
                      <a:pPr>
                        <a:lnSpc>
                          <a:spcPct val="115000"/>
                        </a:lnSpc>
                        <a:spcAft>
                          <a:spcPts val="0"/>
                        </a:spcAft>
                      </a:pPr>
                      <a:r>
                        <a:rPr lang="en-IE" sz="1600" dirty="0">
                          <a:effectLst/>
                          <a:latin typeface="Cambria"/>
                          <a:ea typeface="Calibri"/>
                          <a:cs typeface="Cambria"/>
                        </a:rPr>
                        <a:t>Respect (MS, EJ,EE)</a:t>
                      </a:r>
                    </a:p>
                    <a:p>
                      <a:pPr>
                        <a:lnSpc>
                          <a:spcPct val="115000"/>
                        </a:lnSpc>
                        <a:spcAft>
                          <a:spcPts val="0"/>
                        </a:spcAft>
                      </a:pPr>
                      <a:r>
                        <a:rPr lang="en-IE" sz="1600" dirty="0">
                          <a:effectLst/>
                          <a:latin typeface="Cambria"/>
                          <a:ea typeface="Calibri"/>
                          <a:cs typeface="Cambria"/>
                        </a:rPr>
                        <a:t>Media awareness(EJ,EE,)</a:t>
                      </a:r>
                    </a:p>
                  </a:txBody>
                  <a:tcPr marL="65348" marR="65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28921828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3001545" y="1500688"/>
            <a:ext cx="3276600" cy="2743200"/>
          </a:xfrm>
          <a:prstGeom prst="irregularSeal1">
            <a:avLst/>
          </a:prstGeom>
          <a:solidFill>
            <a:srgbClr val="FFC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smtClean="0">
                <a:solidFill>
                  <a:srgbClr val="000000"/>
                </a:solidFill>
                <a:latin typeface="Cambria"/>
                <a:cs typeface="Cambria"/>
              </a:rPr>
              <a:t>Learn Together </a:t>
            </a:r>
            <a:endParaRPr lang="en-US" sz="3200" dirty="0">
              <a:solidFill>
                <a:srgbClr val="000000"/>
              </a:solidFill>
              <a:latin typeface="Cambria"/>
              <a:cs typeface="Cambria"/>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3645025"/>
            <a:ext cx="2134103" cy="159851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975" y="4362450"/>
            <a:ext cx="2635251" cy="158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980729"/>
            <a:ext cx="2143125" cy="21431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9099" y="3829051"/>
            <a:ext cx="2438400" cy="1876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0658" y="304801"/>
            <a:ext cx="2775284" cy="2081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6477000" y="2600326"/>
            <a:ext cx="2358941" cy="646331"/>
          </a:xfrm>
          <a:prstGeom prst="rect">
            <a:avLst/>
          </a:prstGeom>
          <a:noFill/>
        </p:spPr>
        <p:txBody>
          <a:bodyPr wrap="square" rtlCol="0">
            <a:spAutoFit/>
          </a:bodyPr>
          <a:lstStyle/>
          <a:p>
            <a:r>
              <a:rPr lang="en-IE" dirty="0" smtClean="0">
                <a:latin typeface="Cambria"/>
                <a:cs typeface="Cambria"/>
              </a:rPr>
              <a:t>Whole School Displays</a:t>
            </a:r>
            <a:endParaRPr lang="en-US" dirty="0">
              <a:latin typeface="Cambria"/>
              <a:cs typeface="Cambria"/>
            </a:endParaRPr>
          </a:p>
        </p:txBody>
      </p:sp>
      <p:sp>
        <p:nvSpPr>
          <p:cNvPr id="12" name="TextBox 11"/>
          <p:cNvSpPr txBox="1"/>
          <p:nvPr/>
        </p:nvSpPr>
        <p:spPr>
          <a:xfrm>
            <a:off x="6572097" y="5758934"/>
            <a:ext cx="1815822" cy="369332"/>
          </a:xfrm>
          <a:prstGeom prst="rect">
            <a:avLst/>
          </a:prstGeom>
          <a:noFill/>
        </p:spPr>
        <p:txBody>
          <a:bodyPr wrap="none" rtlCol="0">
            <a:spAutoFit/>
          </a:bodyPr>
          <a:lstStyle/>
          <a:p>
            <a:r>
              <a:rPr lang="en-IE" dirty="0" smtClean="0">
                <a:latin typeface="Cambria"/>
                <a:cs typeface="Cambria"/>
              </a:rPr>
              <a:t>Music and Songs</a:t>
            </a:r>
            <a:endParaRPr lang="en-US" dirty="0">
              <a:latin typeface="Cambria"/>
              <a:cs typeface="Cambria"/>
            </a:endParaRPr>
          </a:p>
        </p:txBody>
      </p:sp>
      <p:sp>
        <p:nvSpPr>
          <p:cNvPr id="14" name="Rectangle 13"/>
          <p:cNvSpPr/>
          <p:nvPr/>
        </p:nvSpPr>
        <p:spPr>
          <a:xfrm>
            <a:off x="3635896" y="6021288"/>
            <a:ext cx="2958683" cy="369332"/>
          </a:xfrm>
          <a:prstGeom prst="rect">
            <a:avLst/>
          </a:prstGeom>
        </p:spPr>
        <p:txBody>
          <a:bodyPr wrap="square">
            <a:spAutoFit/>
          </a:bodyPr>
          <a:lstStyle/>
          <a:p>
            <a:r>
              <a:rPr lang="en-IE" dirty="0" smtClean="0">
                <a:solidFill>
                  <a:prstClr val="black"/>
                </a:solidFill>
                <a:latin typeface="Cambria"/>
                <a:cs typeface="Cambria"/>
              </a:rPr>
              <a:t> Notice Board</a:t>
            </a:r>
            <a:endParaRPr lang="en-US" dirty="0">
              <a:latin typeface="Cambria"/>
              <a:cs typeface="Cambria"/>
            </a:endParaRPr>
          </a:p>
        </p:txBody>
      </p:sp>
      <p:sp>
        <p:nvSpPr>
          <p:cNvPr id="16" name="TextBox 15"/>
          <p:cNvSpPr txBox="1"/>
          <p:nvPr/>
        </p:nvSpPr>
        <p:spPr>
          <a:xfrm>
            <a:off x="827586" y="476672"/>
            <a:ext cx="2775119" cy="369332"/>
          </a:xfrm>
          <a:prstGeom prst="rect">
            <a:avLst/>
          </a:prstGeom>
          <a:noFill/>
        </p:spPr>
        <p:txBody>
          <a:bodyPr wrap="none" rtlCol="0">
            <a:spAutoFit/>
          </a:bodyPr>
          <a:lstStyle/>
          <a:p>
            <a:r>
              <a:rPr lang="en-IE" dirty="0" smtClean="0">
                <a:latin typeface="Cambria"/>
                <a:cs typeface="Cambria"/>
              </a:rPr>
              <a:t>Scrap Book for every child</a:t>
            </a:r>
            <a:endParaRPr lang="en-US" dirty="0">
              <a:latin typeface="Cambria"/>
              <a:cs typeface="Cambria"/>
            </a:endParaRPr>
          </a:p>
        </p:txBody>
      </p:sp>
      <p:sp>
        <p:nvSpPr>
          <p:cNvPr id="13" name="TextBox 12"/>
          <p:cNvSpPr txBox="1"/>
          <p:nvPr/>
        </p:nvSpPr>
        <p:spPr>
          <a:xfrm>
            <a:off x="395536" y="5445225"/>
            <a:ext cx="2304256" cy="369332"/>
          </a:xfrm>
          <a:prstGeom prst="rect">
            <a:avLst/>
          </a:prstGeom>
          <a:noFill/>
        </p:spPr>
        <p:txBody>
          <a:bodyPr wrap="square" rtlCol="0">
            <a:spAutoFit/>
          </a:bodyPr>
          <a:lstStyle/>
          <a:p>
            <a:r>
              <a:rPr lang="en-IE" dirty="0" smtClean="0">
                <a:latin typeface="Cambria"/>
                <a:cs typeface="Cambria"/>
              </a:rPr>
              <a:t>Website and blogs</a:t>
            </a:r>
            <a:endParaRPr lang="en-IE" dirty="0">
              <a:latin typeface="Cambria"/>
              <a:cs typeface="Cambria"/>
            </a:endParaRPr>
          </a:p>
        </p:txBody>
      </p:sp>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2482755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089742044"/>
              </p:ext>
            </p:extLst>
          </p:nvPr>
        </p:nvGraphicFramePr>
        <p:xfrm>
          <a:off x="1757836" y="1098064"/>
          <a:ext cx="7125113"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354834" y="720121"/>
            <a:ext cx="2369295" cy="737238"/>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solidFill>
                  <a:srgbClr val="000000"/>
                </a:solidFill>
              </a:rPr>
              <a:t>Learn Together Curriculum</a:t>
            </a:r>
            <a:endParaRPr lang="en-IE" sz="2400" dirty="0">
              <a:solidFill>
                <a:srgbClr val="000000"/>
              </a:solidFill>
            </a:endParaRPr>
          </a:p>
        </p:txBody>
      </p:sp>
      <p:sp>
        <p:nvSpPr>
          <p:cNvPr id="7" name="Rectangle 6"/>
          <p:cNvSpPr/>
          <p:nvPr/>
        </p:nvSpPr>
        <p:spPr>
          <a:xfrm>
            <a:off x="498948" y="4642763"/>
            <a:ext cx="2872432" cy="1079499"/>
          </a:xfrm>
          <a:prstGeom prst="rect">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solidFill>
                  <a:srgbClr val="000000"/>
                </a:solidFill>
              </a:rPr>
              <a:t>Parents/Community involvement</a:t>
            </a:r>
            <a:endParaRPr lang="en-IE" sz="2400" dirty="0">
              <a:solidFill>
                <a:srgbClr val="000000"/>
              </a:solidFill>
            </a:endParaRPr>
          </a:p>
        </p:txBody>
      </p:sp>
      <p:sp>
        <p:nvSpPr>
          <p:cNvPr id="6" name="Rectangle 5"/>
          <p:cNvSpPr/>
          <p:nvPr/>
        </p:nvSpPr>
        <p:spPr>
          <a:xfrm>
            <a:off x="5996271" y="4642764"/>
            <a:ext cx="2448272" cy="1278191"/>
          </a:xfrm>
          <a:prstGeom prst="rect">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smtClean="0">
                <a:solidFill>
                  <a:srgbClr val="000000"/>
                </a:solidFill>
              </a:rPr>
              <a:t>The way we communicate</a:t>
            </a:r>
            <a:endParaRPr lang="en-IE" sz="2400" dirty="0">
              <a:solidFill>
                <a:srgbClr val="000000"/>
              </a:solidFill>
            </a:endParaRPr>
          </a:p>
        </p:txBody>
      </p:sp>
      <p:pic>
        <p:nvPicPr>
          <p:cNvPr id="8" name="Picture 7"/>
          <p:cNvPicPr>
            <a:picLocks noChangeAspect="1"/>
          </p:cNvPicPr>
          <p:nvPr/>
        </p:nvPicPr>
        <p:blipFill>
          <a:blip r:embed="rId8">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3392775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Y:\Photos 2011-12\5th &amp; 6th 2011-12\pictures\DSCN0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4141" y="836713"/>
            <a:ext cx="3299859" cy="2474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descr="Y:\Photos 2011-12\5th &amp; 6th 2011-12\pictures\DSCN00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692697"/>
            <a:ext cx="3312368" cy="2701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2" descr="Y:\Photos 2011-12\5th &amp; 6th 2011-12\pictures\DSCN0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60649"/>
            <a:ext cx="2304256" cy="3070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2" descr="Y:\Photos 2011-12\5th &amp; 6th 2011-12\pictures\DSCN04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3717032"/>
            <a:ext cx="3707904" cy="2780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2" descr="Y:\Photos 2011-12\5th &amp; 6th 2011-12\pictures\DSCN000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3645024"/>
            <a:ext cx="3419872" cy="256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2869310" y="2967335"/>
            <a:ext cx="3405387" cy="923330"/>
          </a:xfrm>
          <a:prstGeom prst="rect">
            <a:avLst/>
          </a:prstGeom>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Assemblies</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4607002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Y:\Photos 2011-12\5th &amp; 6th 2011-12\pictures\DSCN03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2" y="1"/>
            <a:ext cx="3210103" cy="2407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Y:\Photos 2011-12\5th &amp; 6th 2011-12\pictures\DSCN03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140" y="242646"/>
            <a:ext cx="2994333" cy="224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5" descr="Y:\Photos 2011-12\5th &amp; 6th 2011-12\pictures\DSCN04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4077072"/>
            <a:ext cx="3419872" cy="256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320378" y="2967335"/>
            <a:ext cx="2503247"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Projects</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0" name="Rectangle 9"/>
          <p:cNvSpPr/>
          <p:nvPr/>
        </p:nvSpPr>
        <p:spPr>
          <a:xfrm rot="20980223">
            <a:off x="-502719" y="1902397"/>
            <a:ext cx="5544616" cy="923330"/>
          </a:xfrm>
          <a:prstGeom prst="rect">
            <a:avLst/>
          </a:prstGeom>
          <a:noFill/>
        </p:spPr>
        <p:txBody>
          <a:bodyPr wrap="square" lIns="91440" tIns="45720" rIns="91440" bIns="45720">
            <a:spAutoFit/>
          </a:bodyPr>
          <a:lstStyle/>
          <a:p>
            <a:pPr algn="ctr"/>
            <a:r>
              <a:rPr lang="en-US" sz="5400"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Anti- racism</a:t>
            </a:r>
            <a:endParaRPr lang="en-US" sz="54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p:txBody>
      </p:sp>
      <p:sp>
        <p:nvSpPr>
          <p:cNvPr id="11" name="Rectangle 10"/>
          <p:cNvSpPr/>
          <p:nvPr/>
        </p:nvSpPr>
        <p:spPr>
          <a:xfrm rot="462959">
            <a:off x="1743961" y="5786989"/>
            <a:ext cx="1973054"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Dance</a:t>
            </a:r>
            <a:endParaRPr lang="en-US" sz="5400" b="1" cap="none" spc="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pic>
        <p:nvPicPr>
          <p:cNvPr id="12" name="Picture 3" descr="Y:\Photos 2011-12\5th &amp; 6th 2011-12\pictures\DSCN04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437112"/>
            <a:ext cx="2952328" cy="2214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rot="509109">
            <a:off x="2688805" y="404664"/>
            <a:ext cx="3670145"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Film making</a:t>
            </a:r>
            <a:endParaRPr lang="en-US" sz="5400" b="1" cap="none" spc="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sp>
        <p:nvSpPr>
          <p:cNvPr id="14" name="Rectangle 13"/>
          <p:cNvSpPr/>
          <p:nvPr/>
        </p:nvSpPr>
        <p:spPr>
          <a:xfrm>
            <a:off x="5042555" y="5934670"/>
            <a:ext cx="1579466"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rgbClr val="7030A0"/>
                </a:solidFill>
                <a:effectLst>
                  <a:outerShdw blurRad="50000" dist="50800" dir="7500000" algn="tl">
                    <a:srgbClr val="000000">
                      <a:shade val="5000"/>
                      <a:alpha val="35000"/>
                    </a:srgbClr>
                  </a:outerShdw>
                </a:effectLst>
              </a:rPr>
              <a:t>Craft</a:t>
            </a:r>
            <a:endParaRPr lang="en-US" sz="5400" b="1" cap="none" spc="0" dirty="0">
              <a:ln w="19050">
                <a:solidFill>
                  <a:schemeClr val="tx2">
                    <a:tint val="1000"/>
                  </a:schemeClr>
                </a:solidFill>
                <a:prstDash val="solid"/>
              </a:ln>
              <a:solidFill>
                <a:srgbClr val="7030A0"/>
              </a:solidFill>
              <a:effectLst>
                <a:outerShdw blurRad="50000" dist="50800" dir="7500000" algn="tl">
                  <a:srgbClr val="000000">
                    <a:shade val="5000"/>
                    <a:alpha val="35000"/>
                  </a:srgbClr>
                </a:outerShdw>
              </a:effectLst>
            </a:endParaRPr>
          </a:p>
        </p:txBody>
      </p:sp>
      <p:pic>
        <p:nvPicPr>
          <p:cNvPr id="15" name="Picture 2" descr="Y:\Photos 2011-12\5th &amp; 6th 2011-12\pictures\DSCN04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11788">
            <a:off x="6444208" y="2564904"/>
            <a:ext cx="2483768" cy="1862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2956010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Y:\Photos 2011-12\5th &amp; 6th 2011-12\pictures\DSCN01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2060848"/>
            <a:ext cx="2832315" cy="2124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9" descr="Y:\Photos 2011-12\5th &amp; 6th 2011-12\DSCF45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88641"/>
            <a:ext cx="3175903" cy="2381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8" descr="Y:\Photos 2011-12\5th &amp; 6th 2011-12\DSCF45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3" y="332657"/>
            <a:ext cx="2265716" cy="3020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rot="21330570">
            <a:off x="677774" y="2307064"/>
            <a:ext cx="2434606"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Identity</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9" name="Rectangle 8"/>
          <p:cNvSpPr/>
          <p:nvPr/>
        </p:nvSpPr>
        <p:spPr>
          <a:xfrm rot="823191">
            <a:off x="5950938" y="2861055"/>
            <a:ext cx="2299352" cy="923330"/>
          </a:xfrm>
          <a:prstGeom prst="rect">
            <a:avLst/>
          </a:prstGeom>
          <a:noFill/>
        </p:spPr>
        <p:txBody>
          <a:bodyPr wrap="none" lIns="91440" tIns="45720" rIns="91440" bIns="45720">
            <a:spAutoFit/>
          </a:bodyPr>
          <a:lstStyle/>
          <a:p>
            <a:pPr algn="ctr"/>
            <a:r>
              <a:rPr lang="en-US"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a:t>
            </a: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ulture</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0" name="Picture 5" descr="Y:\Photos 2011-12\5th &amp; 6th 2011-12\pictures\DSCN01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3717032"/>
            <a:ext cx="3419872" cy="256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rot="20956098">
            <a:off x="274339" y="5517232"/>
            <a:ext cx="3675555"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Questioning</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2" name="Picture 7" descr="Y:\Photos 2011-12\5th &amp; 6th 2011-12\pictures\DSCN01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6097" y="3861048"/>
            <a:ext cx="2312107" cy="2564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rot="311210">
            <a:off x="6163650" y="5151271"/>
            <a:ext cx="2680429" cy="1754327"/>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Working </a:t>
            </a:r>
          </a:p>
          <a:p>
            <a:pPr algn="ctr"/>
            <a:r>
              <a:rPr lang="en-US" sz="5400" b="1" cap="none" spc="0"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together</a:t>
            </a:r>
            <a:endParaRPr lang="en-US" sz="5400" b="1" cap="none" spc="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16921936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ickens.png"/>
          <p:cNvPicPr>
            <a:picLocks noChangeAspect="1"/>
          </p:cNvPicPr>
          <p:nvPr/>
        </p:nvPicPr>
        <p:blipFill>
          <a:blip r:embed="rId2" cstate="print"/>
          <a:stretch>
            <a:fillRect/>
          </a:stretch>
        </p:blipFill>
        <p:spPr>
          <a:xfrm>
            <a:off x="6156176" y="260648"/>
            <a:ext cx="2806080" cy="2104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C:\Users\Deirdre\Desktop\school photos\DSCF1168.JPG"/>
          <p:cNvPicPr>
            <a:picLocks noChangeAspect="1" noChangeArrowheads="1"/>
          </p:cNvPicPr>
          <p:nvPr/>
        </p:nvPicPr>
        <p:blipFill>
          <a:blip r:embed="rId3" cstate="print"/>
          <a:srcRect/>
          <a:stretch>
            <a:fillRect/>
          </a:stretch>
        </p:blipFill>
        <p:spPr bwMode="auto">
          <a:xfrm>
            <a:off x="5508104" y="2780929"/>
            <a:ext cx="2915816" cy="38877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Deirdre\Desktop\school photos\003.JPG"/>
          <p:cNvPicPr>
            <a:picLocks noChangeAspect="1" noChangeArrowheads="1"/>
          </p:cNvPicPr>
          <p:nvPr/>
        </p:nvPicPr>
        <p:blipFill>
          <a:blip r:embed="rId4" cstate="print"/>
          <a:srcRect/>
          <a:stretch>
            <a:fillRect/>
          </a:stretch>
        </p:blipFill>
        <p:spPr bwMode="auto">
          <a:xfrm>
            <a:off x="467544" y="3501009"/>
            <a:ext cx="2520280" cy="2948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descr="Y:\Photos 2011-12\green school\grren school\DSCF4558.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692696"/>
            <a:ext cx="2520144" cy="336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Y:\Website Photos - photos to be uploaded - tag please!\Science Week Experiements, Paula\DSCN05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38491">
            <a:off x="128137" y="510865"/>
            <a:ext cx="2804289" cy="2103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664192" y="2924944"/>
            <a:ext cx="5800386"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Environmental care</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Rectangle 6"/>
          <p:cNvSpPr/>
          <p:nvPr/>
        </p:nvSpPr>
        <p:spPr>
          <a:xfrm>
            <a:off x="1323020" y="5661248"/>
            <a:ext cx="3665411" cy="923330"/>
          </a:xfrm>
          <a:prstGeom prst="rect">
            <a:avLst/>
          </a:prstGeom>
          <a:noFill/>
        </p:spPr>
        <p:txBody>
          <a:bodyPr wrap="none" lIns="91440" tIns="45720" rIns="91440" bIns="45720">
            <a:spAutoFit/>
          </a:bodyPr>
          <a:lstStyle/>
          <a:p>
            <a:pPr algn="ctr"/>
            <a:r>
              <a:rPr lang="en-U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Garden club</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Rectangle 7"/>
          <p:cNvSpPr/>
          <p:nvPr/>
        </p:nvSpPr>
        <p:spPr>
          <a:xfrm>
            <a:off x="5150953" y="1772816"/>
            <a:ext cx="3142256" cy="923330"/>
          </a:xfrm>
          <a:prstGeom prst="rect">
            <a:avLst/>
          </a:prstGeom>
          <a:noFill/>
        </p:spPr>
        <p:txBody>
          <a:bodyPr wrap="none" lIns="91440" tIns="45720" rIns="91440" bIns="45720">
            <a:spAutoFit/>
          </a:bodyPr>
          <a:lstStyle/>
          <a:p>
            <a:pPr algn="ctr"/>
            <a:r>
              <a:rPr 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Chickens!</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9" name="Rectangle 8"/>
          <p:cNvSpPr/>
          <p:nvPr/>
        </p:nvSpPr>
        <p:spPr>
          <a:xfrm>
            <a:off x="5615684" y="4725144"/>
            <a:ext cx="3255594"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Green Flag</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146" name="AutoShape 2"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6148" name="AutoShape 4"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6150" name="AutoShape 6"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14" name="Picture 13"/>
          <p:cNvPicPr>
            <a:picLocks noChangeAspect="1"/>
          </p:cNvPicPr>
          <p:nvPr/>
        </p:nvPicPr>
        <p:blipFill>
          <a:blip r:embed="rId7">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7667239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90814"/>
            <a:ext cx="8845472" cy="4806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1835696" y="2035308"/>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403648" y="445874"/>
            <a:ext cx="7056784" cy="1200329"/>
          </a:xfrm>
          <a:prstGeom prst="rect">
            <a:avLst/>
          </a:prstGeom>
          <a:noFill/>
        </p:spPr>
        <p:txBody>
          <a:bodyPr wrap="square" rtlCol="0">
            <a:spAutoFit/>
          </a:bodyPr>
          <a:lstStyle/>
          <a:p>
            <a:r>
              <a:rPr lang="en-US" sz="3600" dirty="0" smtClean="0">
                <a:latin typeface="Cambria"/>
                <a:cs typeface="Cambria"/>
              </a:rPr>
              <a:t>Robbie – Community Rep</a:t>
            </a:r>
          </a:p>
          <a:p>
            <a:r>
              <a:rPr lang="en-US" sz="3600" dirty="0" smtClean="0">
                <a:latin typeface="Cambria"/>
                <a:cs typeface="Cambria"/>
              </a:rPr>
              <a:t>Treasurer</a:t>
            </a:r>
            <a:endParaRPr lang="en-IE" sz="3600" dirty="0">
              <a:latin typeface="Cambria"/>
              <a:cs typeface="Cambria"/>
            </a:endParaRPr>
          </a:p>
        </p:txBody>
      </p:sp>
      <p:pic>
        <p:nvPicPr>
          <p:cNvPr id="6" name="Picture 5"/>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138263552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8" name="Picture 6" descr="Y:\Photos 2011-12\sports- peace day\06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8" y="4293097"/>
            <a:ext cx="2557407" cy="1915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7" name="Picture 5" descr="Y:\Website Photos - photos to be uploaded - tag please!\Science Week Experiements, Paula\DSCN05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60648"/>
            <a:ext cx="3672408" cy="2754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C:\Users\Deirdre\Desktop\school photos\2008_1120science0002.JPG"/>
          <p:cNvPicPr>
            <a:picLocks noChangeAspect="1" noChangeArrowheads="1"/>
          </p:cNvPicPr>
          <p:nvPr/>
        </p:nvPicPr>
        <p:blipFill>
          <a:blip r:embed="rId4" cstate="print"/>
          <a:srcRect/>
          <a:stretch>
            <a:fillRect/>
          </a:stretch>
        </p:blipFill>
        <p:spPr bwMode="auto">
          <a:xfrm>
            <a:off x="6012160" y="2348880"/>
            <a:ext cx="2699792" cy="2024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C:\Users\Deirdre\Desktop\school photos\2008_1207yearnewschool0081.JPG"/>
          <p:cNvPicPr>
            <a:picLocks noChangeAspect="1" noChangeArrowheads="1"/>
          </p:cNvPicPr>
          <p:nvPr/>
        </p:nvPicPr>
        <p:blipFill>
          <a:blip r:embed="rId5" cstate="print"/>
          <a:srcRect/>
          <a:stretch>
            <a:fillRect/>
          </a:stretch>
        </p:blipFill>
        <p:spPr bwMode="auto">
          <a:xfrm>
            <a:off x="881593" y="836713"/>
            <a:ext cx="2466273" cy="3288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C:\Users\Deirdre\Desktop\school photos\DSCF3322.JPG"/>
          <p:cNvPicPr>
            <a:picLocks noChangeAspect="1" noChangeArrowheads="1"/>
          </p:cNvPicPr>
          <p:nvPr/>
        </p:nvPicPr>
        <p:blipFill>
          <a:blip r:embed="rId6" cstate="print"/>
          <a:srcRect/>
          <a:stretch>
            <a:fillRect/>
          </a:stretch>
        </p:blipFill>
        <p:spPr bwMode="auto">
          <a:xfrm>
            <a:off x="2483768" y="2780928"/>
            <a:ext cx="3203848" cy="24028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descr="Y:\Photos 2011-12\craft day\craft day\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4149080"/>
            <a:ext cx="3096344" cy="2322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3383102" y="2967335"/>
            <a:ext cx="2377799"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Parents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392464518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8" name="Picture 3" descr="Y:\Website Photos - photos to be uploaded - tag please!\International Week, Paula\DSCN087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483700">
            <a:off x="5436097" y="476673"/>
            <a:ext cx="3565345" cy="2673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Deirdre\Desktop\school photos\2009_0108gamesxmas0001.JPG"/>
          <p:cNvPicPr>
            <a:picLocks noChangeAspect="1" noChangeArrowheads="1"/>
          </p:cNvPicPr>
          <p:nvPr/>
        </p:nvPicPr>
        <p:blipFill>
          <a:blip r:embed="rId3" cstate="print"/>
          <a:srcRect/>
          <a:stretch>
            <a:fillRect/>
          </a:stretch>
        </p:blipFill>
        <p:spPr bwMode="auto">
          <a:xfrm rot="21109287">
            <a:off x="323529" y="332657"/>
            <a:ext cx="2715767" cy="36210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C:\Users\Deirdre\Desktop\school photos\DSCF3333.JPG"/>
          <p:cNvPicPr>
            <a:picLocks noChangeAspect="1" noChangeArrowheads="1"/>
          </p:cNvPicPr>
          <p:nvPr/>
        </p:nvPicPr>
        <p:blipFill>
          <a:blip r:embed="rId4" cstate="print"/>
          <a:srcRect/>
          <a:stretch>
            <a:fillRect/>
          </a:stretch>
        </p:blipFill>
        <p:spPr bwMode="auto">
          <a:xfrm rot="21171318">
            <a:off x="179512" y="4337720"/>
            <a:ext cx="3096344" cy="2322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3" name="Picture 5" descr="C:\Users\Deirdre\Desktop\school photos\2008_1022school0010.JPG"/>
          <p:cNvPicPr>
            <a:picLocks noChangeAspect="1" noChangeArrowheads="1"/>
          </p:cNvPicPr>
          <p:nvPr/>
        </p:nvPicPr>
        <p:blipFill>
          <a:blip r:embed="rId5" cstate="print"/>
          <a:srcRect/>
          <a:stretch>
            <a:fillRect/>
          </a:stretch>
        </p:blipFill>
        <p:spPr bwMode="auto">
          <a:xfrm rot="385162">
            <a:off x="5796136" y="3933056"/>
            <a:ext cx="3563888" cy="2672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descr="C:\Users\Deirdre\Desktop\school photos\2008_1022school0023.JPG"/>
          <p:cNvPicPr>
            <a:picLocks noChangeAspect="1" noChangeArrowheads="1"/>
          </p:cNvPicPr>
          <p:nvPr/>
        </p:nvPicPr>
        <p:blipFill>
          <a:blip r:embed="rId6" cstate="print"/>
          <a:srcRect/>
          <a:stretch>
            <a:fillRect/>
          </a:stretch>
        </p:blipFill>
        <p:spPr bwMode="auto">
          <a:xfrm>
            <a:off x="2843809" y="1"/>
            <a:ext cx="2427735" cy="3236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5" name="Picture 7" descr="C:\Users\Deirdre\Desktop\school photos\2008_1127thanksgiving0005.JPG"/>
          <p:cNvPicPr>
            <a:picLocks noChangeAspect="1" noChangeArrowheads="1"/>
          </p:cNvPicPr>
          <p:nvPr/>
        </p:nvPicPr>
        <p:blipFill>
          <a:blip r:embed="rId7" cstate="print"/>
          <a:srcRect/>
          <a:stretch>
            <a:fillRect/>
          </a:stretch>
        </p:blipFill>
        <p:spPr bwMode="auto">
          <a:xfrm>
            <a:off x="3275856" y="4149080"/>
            <a:ext cx="2627784" cy="197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2698967" y="3140968"/>
            <a:ext cx="3803708"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Celebrations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40493493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err="1" smtClean="0">
                <a:latin typeface="Cooper Black"/>
                <a:cs typeface="Cooper Black"/>
              </a:rPr>
              <a:t>Maedhbh</a:t>
            </a:r>
            <a:endParaRPr lang="en-US" sz="2800" dirty="0" smtClean="0">
              <a:latin typeface="Cooper Black"/>
              <a:cs typeface="Cooper Black"/>
            </a:endParaRPr>
          </a:p>
          <a:p>
            <a:pPr algn="ctr"/>
            <a:r>
              <a:rPr lang="en-US" sz="2800" dirty="0" smtClean="0">
                <a:latin typeface="Cooper Black"/>
                <a:cs typeface="Cooper Black"/>
              </a:rPr>
              <a:t>Chairperson, Parent Council</a:t>
            </a:r>
            <a:endParaRPr lang="en-US" sz="2800" dirty="0">
              <a:latin typeface="Cooper Black"/>
              <a:cs typeface="Cooper Black"/>
            </a:endParaRPr>
          </a:p>
        </p:txBody>
      </p:sp>
    </p:spTree>
    <p:extLst>
      <p:ext uri="{BB962C8B-B14F-4D97-AF65-F5344CB8AC3E}">
        <p14:creationId xmlns:p14="http://schemas.microsoft.com/office/powerpoint/2010/main" val="136418032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5092"/>
            <a:ext cx="8229600" cy="1143000"/>
          </a:xfrm>
        </p:spPr>
        <p:txBody>
          <a:bodyPr>
            <a:normAutofit fontScale="90000"/>
          </a:bodyPr>
          <a:lstStyle/>
          <a:p>
            <a:r>
              <a:rPr lang="en-GB" b="1" dirty="0" smtClean="0">
                <a:latin typeface="Cambria"/>
                <a:cs typeface="Cambria"/>
              </a:rPr>
              <a:t/>
            </a:r>
            <a:br>
              <a:rPr lang="en-GB" b="1" dirty="0" smtClean="0">
                <a:latin typeface="Cambria"/>
                <a:cs typeface="Cambria"/>
              </a:rPr>
            </a:br>
            <a:r>
              <a:rPr lang="en-GB" b="1" dirty="0" smtClean="0">
                <a:latin typeface="Cambria"/>
                <a:cs typeface="Cambria"/>
              </a:rPr>
              <a:t>What is the Parents Council’s role in the school</a:t>
            </a:r>
            <a:r>
              <a:rPr lang="en-IE" b="1" dirty="0" smtClean="0">
                <a:latin typeface="Cambria"/>
                <a:cs typeface="Cambria"/>
              </a:rPr>
              <a:t>?</a:t>
            </a:r>
            <a:endParaRPr lang="en-IE" b="1" dirty="0">
              <a:latin typeface="Cambria"/>
              <a:cs typeface="Cambria"/>
            </a:endParaRPr>
          </a:p>
        </p:txBody>
      </p:sp>
      <p:sp>
        <p:nvSpPr>
          <p:cNvPr id="3" name="Content Placeholder 2"/>
          <p:cNvSpPr>
            <a:spLocks noGrp="1"/>
          </p:cNvSpPr>
          <p:nvPr>
            <p:ph idx="1"/>
          </p:nvPr>
        </p:nvSpPr>
        <p:spPr/>
        <p:txBody>
          <a:bodyPr>
            <a:normAutofit/>
          </a:bodyPr>
          <a:lstStyle/>
          <a:p>
            <a:endParaRPr lang="en-GB" sz="2800" dirty="0" smtClean="0">
              <a:latin typeface="Cambria"/>
              <a:cs typeface="Cambria"/>
            </a:endParaRPr>
          </a:p>
          <a:p>
            <a:r>
              <a:rPr lang="en-GB" sz="2800" dirty="0" smtClean="0">
                <a:latin typeface="Cambria"/>
                <a:cs typeface="Cambria"/>
              </a:rPr>
              <a:t>The </a:t>
            </a:r>
            <a:r>
              <a:rPr lang="en-GB" sz="2800" dirty="0">
                <a:latin typeface="Cambria"/>
                <a:cs typeface="Cambria"/>
              </a:rPr>
              <a:t>Parents Council is the structure through which the parents within our school can work together for the best possible education for our </a:t>
            </a:r>
            <a:r>
              <a:rPr lang="en-GB" sz="2800" dirty="0" smtClean="0">
                <a:latin typeface="Cambria"/>
                <a:cs typeface="Cambria"/>
              </a:rPr>
              <a:t>children</a:t>
            </a:r>
          </a:p>
          <a:p>
            <a:pPr>
              <a:buNone/>
            </a:pPr>
            <a:endParaRPr lang="en-GB" sz="2800" dirty="0" smtClean="0">
              <a:latin typeface="Cambria"/>
              <a:cs typeface="Cambria"/>
            </a:endParaRPr>
          </a:p>
          <a:p>
            <a:r>
              <a:rPr lang="en-GB" sz="2800" dirty="0">
                <a:latin typeface="Cambria"/>
                <a:cs typeface="Cambria"/>
              </a:rPr>
              <a:t>The </a:t>
            </a:r>
            <a:r>
              <a:rPr lang="en-GB" sz="2800" dirty="0" smtClean="0">
                <a:latin typeface="Cambria"/>
                <a:cs typeface="Cambria"/>
              </a:rPr>
              <a:t>Parents </a:t>
            </a:r>
            <a:r>
              <a:rPr lang="en-GB" sz="2800" dirty="0">
                <a:latin typeface="Cambria"/>
                <a:cs typeface="Cambria"/>
              </a:rPr>
              <a:t>Council works with the principle, staff and the Board of Management to build effective partnership between home and school.</a:t>
            </a:r>
            <a:endParaRPr lang="en-IE" sz="2800" dirty="0">
              <a:latin typeface="Cambria"/>
              <a:cs typeface="Cambria"/>
            </a:endParaRPr>
          </a:p>
          <a:p>
            <a:endParaRPr lang="en-IE"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6310074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latin typeface="Cambria"/>
                <a:cs typeface="Cambria"/>
              </a:rPr>
              <a:t>The </a:t>
            </a:r>
            <a:r>
              <a:rPr lang="en-GB" b="1" dirty="0">
                <a:latin typeface="Cambria"/>
                <a:cs typeface="Cambria"/>
              </a:rPr>
              <a:t>L</a:t>
            </a:r>
            <a:r>
              <a:rPr lang="en-GB" b="1" dirty="0" smtClean="0">
                <a:latin typeface="Cambria"/>
                <a:cs typeface="Cambria"/>
              </a:rPr>
              <a:t>ast Year</a:t>
            </a:r>
            <a:endParaRPr lang="en-IE" b="1" dirty="0">
              <a:latin typeface="Cambria"/>
              <a:cs typeface="Cambria"/>
            </a:endParaRPr>
          </a:p>
        </p:txBody>
      </p:sp>
      <p:sp>
        <p:nvSpPr>
          <p:cNvPr id="3" name="Content Placeholder 2"/>
          <p:cNvSpPr>
            <a:spLocks noGrp="1"/>
          </p:cNvSpPr>
          <p:nvPr>
            <p:ph idx="1"/>
          </p:nvPr>
        </p:nvSpPr>
        <p:spPr>
          <a:xfrm>
            <a:off x="457200" y="1340769"/>
            <a:ext cx="8229600" cy="4785395"/>
          </a:xfrm>
        </p:spPr>
        <p:txBody>
          <a:bodyPr>
            <a:normAutofit/>
          </a:bodyPr>
          <a:lstStyle/>
          <a:p>
            <a:r>
              <a:rPr lang="en-GB" dirty="0">
                <a:latin typeface="Cambria"/>
                <a:cs typeface="Cambria"/>
              </a:rPr>
              <a:t>The National Parents Council </a:t>
            </a:r>
            <a:r>
              <a:rPr lang="en-GB" dirty="0" smtClean="0">
                <a:latin typeface="Cambria"/>
                <a:cs typeface="Cambria"/>
              </a:rPr>
              <a:t>Primary</a:t>
            </a:r>
          </a:p>
          <a:p>
            <a:r>
              <a:rPr lang="en-GB" dirty="0">
                <a:latin typeface="Cambria"/>
                <a:cs typeface="Cambria"/>
              </a:rPr>
              <a:t>An evening of </a:t>
            </a:r>
            <a:r>
              <a:rPr lang="en-GB" dirty="0" smtClean="0">
                <a:latin typeface="Cambria"/>
                <a:cs typeface="Cambria"/>
              </a:rPr>
              <a:t>input </a:t>
            </a:r>
            <a:r>
              <a:rPr lang="en-GB" dirty="0">
                <a:latin typeface="Cambria"/>
                <a:cs typeface="Cambria"/>
              </a:rPr>
              <a:t>from Tom </a:t>
            </a:r>
            <a:r>
              <a:rPr lang="en-GB" dirty="0" smtClean="0">
                <a:latin typeface="Cambria"/>
                <a:cs typeface="Cambria"/>
              </a:rPr>
              <a:t>Green</a:t>
            </a:r>
          </a:p>
          <a:p>
            <a:r>
              <a:rPr lang="en-GB" dirty="0" smtClean="0">
                <a:latin typeface="Cambria"/>
                <a:cs typeface="Cambria"/>
              </a:rPr>
              <a:t>Policies</a:t>
            </a:r>
          </a:p>
          <a:p>
            <a:r>
              <a:rPr lang="en-GB" dirty="0" smtClean="0">
                <a:latin typeface="Cambria"/>
                <a:cs typeface="Cambria"/>
              </a:rPr>
              <a:t>Developing our constitution</a:t>
            </a:r>
          </a:p>
          <a:p>
            <a:r>
              <a:rPr lang="en-GB" dirty="0">
                <a:latin typeface="Cambria"/>
                <a:cs typeface="Cambria"/>
              </a:rPr>
              <a:t>Envelope </a:t>
            </a:r>
            <a:r>
              <a:rPr lang="en-GB" dirty="0" smtClean="0">
                <a:latin typeface="Cambria"/>
                <a:cs typeface="Cambria"/>
              </a:rPr>
              <a:t>Day</a:t>
            </a:r>
          </a:p>
          <a:p>
            <a:r>
              <a:rPr lang="en-GB" dirty="0">
                <a:latin typeface="Cambria"/>
                <a:cs typeface="Cambria"/>
              </a:rPr>
              <a:t>Family Food </a:t>
            </a:r>
            <a:r>
              <a:rPr lang="en-GB" dirty="0" smtClean="0">
                <a:latin typeface="Cambria"/>
                <a:cs typeface="Cambria"/>
              </a:rPr>
              <a:t>Fair</a:t>
            </a:r>
          </a:p>
          <a:p>
            <a:r>
              <a:rPr lang="en-GB" dirty="0">
                <a:latin typeface="Cambria"/>
                <a:cs typeface="Cambria"/>
              </a:rPr>
              <a:t>Open </a:t>
            </a:r>
            <a:r>
              <a:rPr lang="en-GB" dirty="0" smtClean="0">
                <a:latin typeface="Cambria"/>
                <a:cs typeface="Cambria"/>
              </a:rPr>
              <a:t>Day</a:t>
            </a:r>
          </a:p>
          <a:p>
            <a:r>
              <a:rPr lang="en-GB" dirty="0" smtClean="0">
                <a:latin typeface="Cambria"/>
                <a:cs typeface="Cambria"/>
              </a:rPr>
              <a:t>Coffee mornings for our new parents</a:t>
            </a:r>
          </a:p>
          <a:p>
            <a:endParaRPr lang="en-IE" dirty="0">
              <a:latin typeface="Cambria"/>
              <a:cs typeface="Cambria"/>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49005502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7544" y="764704"/>
            <a:ext cx="8229600" cy="5400600"/>
          </a:xfrm>
          <a:prstGeom prst="rect">
            <a:avLst/>
          </a:prstGeom>
        </p:spPr>
        <p:txBody>
          <a:bodyPr/>
          <a:lstStyle/>
          <a:p>
            <a:pPr marL="342900" lvl="0" indent="-342900">
              <a:spcBef>
                <a:spcPct val="20000"/>
              </a:spcBef>
              <a:buFont typeface="Arial" pitchFamily="34" charset="0"/>
              <a:buChar char="•"/>
            </a:pPr>
            <a:r>
              <a:rPr lang="en-GB" sz="2800" dirty="0">
                <a:latin typeface="Cambria"/>
                <a:cs typeface="Cambria"/>
              </a:rPr>
              <a:t>As a </a:t>
            </a:r>
            <a:r>
              <a:rPr lang="en-GB" sz="2800" dirty="0" smtClean="0">
                <a:latin typeface="Cambria"/>
                <a:cs typeface="Cambria"/>
              </a:rPr>
              <a:t>Parents </a:t>
            </a:r>
            <a:r>
              <a:rPr lang="en-GB" sz="2800" dirty="0">
                <a:latin typeface="Cambria"/>
                <a:cs typeface="Cambria"/>
              </a:rPr>
              <a:t>Council through some of the Fund raising done we have purchased </a:t>
            </a:r>
            <a:endParaRPr lang="en-GB" sz="2800" dirty="0" smtClean="0">
              <a:latin typeface="Cambria"/>
              <a:cs typeface="Cambria"/>
            </a:endParaRPr>
          </a:p>
          <a:p>
            <a:pPr marL="1257300" lvl="2" indent="-342900">
              <a:spcBef>
                <a:spcPct val="20000"/>
              </a:spcBef>
              <a:buFont typeface="Arial" pitchFamily="34" charset="0"/>
              <a:buChar char="•"/>
            </a:pPr>
            <a:r>
              <a:rPr lang="en-GB" sz="2800" dirty="0" smtClean="0">
                <a:latin typeface="Cambria"/>
                <a:cs typeface="Cambria"/>
              </a:rPr>
              <a:t>resources </a:t>
            </a:r>
            <a:r>
              <a:rPr lang="en-GB" sz="2800" dirty="0">
                <a:latin typeface="Cambria"/>
                <a:cs typeface="Cambria"/>
              </a:rPr>
              <a:t>such as books, </a:t>
            </a:r>
            <a:endParaRPr lang="en-GB" sz="2800" dirty="0" smtClean="0">
              <a:latin typeface="Cambria"/>
              <a:cs typeface="Cambria"/>
            </a:endParaRPr>
          </a:p>
          <a:p>
            <a:pPr marL="1257300" lvl="2" indent="-342900">
              <a:spcBef>
                <a:spcPct val="20000"/>
              </a:spcBef>
              <a:buFont typeface="Arial" pitchFamily="34" charset="0"/>
              <a:buChar char="•"/>
            </a:pPr>
            <a:r>
              <a:rPr lang="en-GB" sz="2800" dirty="0" smtClean="0">
                <a:latin typeface="Cambria"/>
                <a:cs typeface="Cambria"/>
              </a:rPr>
              <a:t>maths </a:t>
            </a:r>
            <a:r>
              <a:rPr lang="en-GB" sz="2800" dirty="0">
                <a:latin typeface="Cambria"/>
                <a:cs typeface="Cambria"/>
              </a:rPr>
              <a:t>equipment, </a:t>
            </a:r>
            <a:endParaRPr lang="en-GB" sz="2800" dirty="0" smtClean="0">
              <a:latin typeface="Cambria"/>
              <a:cs typeface="Cambria"/>
            </a:endParaRPr>
          </a:p>
          <a:p>
            <a:pPr marL="1257300" lvl="2" indent="-342900">
              <a:spcBef>
                <a:spcPct val="20000"/>
              </a:spcBef>
              <a:buFont typeface="Arial" pitchFamily="34" charset="0"/>
              <a:buChar char="•"/>
            </a:pPr>
            <a:r>
              <a:rPr lang="en-GB" sz="2800" dirty="0" smtClean="0">
                <a:latin typeface="Cambria"/>
                <a:cs typeface="Cambria"/>
              </a:rPr>
              <a:t>the two </a:t>
            </a:r>
            <a:r>
              <a:rPr lang="en-GB" sz="2800" dirty="0">
                <a:latin typeface="Cambria"/>
                <a:cs typeface="Cambria"/>
              </a:rPr>
              <a:t>interactive white boards for the </a:t>
            </a:r>
            <a:r>
              <a:rPr lang="en-GB" sz="2800" dirty="0" smtClean="0">
                <a:latin typeface="Cambria"/>
                <a:cs typeface="Cambria"/>
              </a:rPr>
              <a:t>prefabs </a:t>
            </a:r>
          </a:p>
          <a:p>
            <a:pPr marL="1257300" lvl="2" indent="-342900">
              <a:spcBef>
                <a:spcPct val="20000"/>
              </a:spcBef>
              <a:buFont typeface="Arial" pitchFamily="34" charset="0"/>
              <a:buChar char="•"/>
            </a:pPr>
            <a:r>
              <a:rPr lang="en-GB" sz="2800" dirty="0" smtClean="0">
                <a:latin typeface="Cambria"/>
                <a:cs typeface="Cambria"/>
              </a:rPr>
              <a:t>the flag pole for our green flag.</a:t>
            </a:r>
          </a:p>
          <a:p>
            <a:pPr marL="1257300" lvl="2" indent="-342900">
              <a:spcBef>
                <a:spcPct val="20000"/>
              </a:spcBef>
            </a:pPr>
            <a:endParaRPr lang="en-GB" sz="2800" dirty="0" smtClean="0">
              <a:latin typeface="Cambria"/>
              <a:cs typeface="Cambria"/>
            </a:endParaRPr>
          </a:p>
          <a:p>
            <a:pPr marL="342900" lvl="0" indent="-342900">
              <a:spcBef>
                <a:spcPct val="20000"/>
              </a:spcBef>
              <a:buFont typeface="Arial" pitchFamily="34" charset="0"/>
              <a:buChar char="•"/>
            </a:pPr>
            <a:r>
              <a:rPr lang="en-GB" sz="2800" dirty="0" smtClean="0">
                <a:latin typeface="Cambria"/>
                <a:cs typeface="Cambria"/>
              </a:rPr>
              <a:t>Student Council - we have also helped out the student council with cake sales, movie nights and their disco.</a:t>
            </a:r>
          </a:p>
          <a:p>
            <a:endParaRPr kumimoji="0" lang="en-GB" sz="2800" b="0" i="0" u="none" strike="noStrike" kern="1200" cap="none" spc="0" normalizeH="0" baseline="0" noProof="0" dirty="0" smtClean="0">
              <a:ln>
                <a:noFill/>
              </a:ln>
              <a:solidFill>
                <a:schemeClr val="tx1"/>
              </a:solidFill>
              <a:effectLst/>
              <a:uLnTx/>
              <a:uFillTx/>
              <a:latin typeface="Cambria"/>
              <a:cs typeface="Cambria"/>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IE" sz="3200" b="0" i="0" u="none" strike="noStrike" kern="1200" cap="none" spc="0" normalizeH="0" baseline="0" noProof="0" dirty="0" smtClean="0">
              <a:ln>
                <a:noFill/>
              </a:ln>
              <a:solidFill>
                <a:schemeClr val="tx1"/>
              </a:solidFill>
              <a:effectLst/>
              <a:uLnTx/>
              <a:uFillTx/>
              <a:latin typeface="Cambria"/>
              <a:cs typeface="Cambria"/>
            </a:endParaRP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spTree>
    <p:extLst>
      <p:ext uri="{BB962C8B-B14F-4D97-AF65-F5344CB8AC3E}">
        <p14:creationId xmlns:p14="http://schemas.microsoft.com/office/powerpoint/2010/main" val="194234951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327585"/>
            <a:ext cx="8136904" cy="1815882"/>
          </a:xfrm>
          <a:prstGeom prst="rect">
            <a:avLst/>
          </a:prstGeom>
          <a:noFill/>
        </p:spPr>
        <p:txBody>
          <a:bodyPr wrap="square" rtlCol="0">
            <a:spAutoFit/>
          </a:bodyPr>
          <a:lstStyle/>
          <a:p>
            <a:endParaRPr lang="en-GB" sz="2800" dirty="0" smtClean="0">
              <a:latin typeface="Cambria"/>
              <a:cs typeface="Cambria"/>
            </a:endParaRPr>
          </a:p>
          <a:p>
            <a:r>
              <a:rPr lang="en-GB" sz="2800" dirty="0" smtClean="0">
                <a:latin typeface="Cambria"/>
                <a:cs typeface="Cambria"/>
              </a:rPr>
              <a:t>None </a:t>
            </a:r>
            <a:r>
              <a:rPr lang="en-GB" sz="2800" dirty="0">
                <a:latin typeface="Cambria"/>
                <a:cs typeface="Cambria"/>
              </a:rPr>
              <a:t>of which could have been done without the generosity and help of </a:t>
            </a:r>
            <a:r>
              <a:rPr lang="en-GB" sz="2800" dirty="0" smtClean="0">
                <a:latin typeface="Cambria"/>
                <a:cs typeface="Cambria"/>
              </a:rPr>
              <a:t>you, </a:t>
            </a:r>
            <a:r>
              <a:rPr lang="en-GB" sz="2800" dirty="0">
                <a:latin typeface="Cambria"/>
                <a:cs typeface="Cambria"/>
              </a:rPr>
              <a:t>the </a:t>
            </a:r>
            <a:r>
              <a:rPr lang="en-GB" sz="2800" dirty="0" smtClean="0">
                <a:latin typeface="Cambria"/>
                <a:cs typeface="Cambria"/>
              </a:rPr>
              <a:t>parents</a:t>
            </a:r>
          </a:p>
          <a:p>
            <a:endParaRPr lang="en-IE" sz="2800" dirty="0">
              <a:latin typeface="Cambria"/>
              <a:cs typeface="Cambria"/>
            </a:endParaRPr>
          </a:p>
        </p:txBody>
      </p:sp>
      <p:sp>
        <p:nvSpPr>
          <p:cNvPr id="5" name="Rectangle 4"/>
          <p:cNvSpPr/>
          <p:nvPr/>
        </p:nvSpPr>
        <p:spPr>
          <a:xfrm>
            <a:off x="1907704" y="1703653"/>
            <a:ext cx="4896544" cy="1200329"/>
          </a:xfrm>
          <a:prstGeom prst="rect">
            <a:avLst/>
          </a:prstGeom>
          <a:noFill/>
        </p:spPr>
        <p:txBody>
          <a:bodyPr wrap="square" lIns="91440" tIns="45720" rIns="91440" bIns="45720">
            <a:spAutoFit/>
          </a:bodyPr>
          <a:lstStyle/>
          <a:p>
            <a:pPr algn="ct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Thank </a:t>
            </a:r>
            <a:r>
              <a:rPr 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t>
            </a:r>
            <a:r>
              <a:rPr lang="en-US" sz="7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ou!</a:t>
            </a:r>
            <a:endParaRPr lang="en-US" sz="72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 y="-130239"/>
            <a:ext cx="911687" cy="911687"/>
          </a:xfrm>
          <a:prstGeom prst="rect">
            <a:avLst/>
          </a:prstGeom>
        </p:spPr>
      </p:pic>
      <p:pic>
        <p:nvPicPr>
          <p:cNvPr id="2" name="Picture 1"/>
          <p:cNvPicPr>
            <a:picLocks noChangeAspect="1"/>
          </p:cNvPicPr>
          <p:nvPr/>
        </p:nvPicPr>
        <p:blipFill>
          <a:blip r:embed="rId3"/>
          <a:stretch>
            <a:fillRect/>
          </a:stretch>
        </p:blipFill>
        <p:spPr>
          <a:xfrm>
            <a:off x="1378858" y="2903982"/>
            <a:ext cx="6585857" cy="3774919"/>
          </a:xfrm>
          <a:prstGeom prst="rect">
            <a:avLst/>
          </a:prstGeom>
        </p:spPr>
      </p:pic>
    </p:spTree>
    <p:extLst>
      <p:ext uri="{BB962C8B-B14F-4D97-AF65-F5344CB8AC3E}">
        <p14:creationId xmlns:p14="http://schemas.microsoft.com/office/powerpoint/2010/main" val="145540184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8231" y="1516596"/>
            <a:ext cx="4820189" cy="4820189"/>
          </a:xfrm>
          <a:prstGeom prst="rect">
            <a:avLst/>
          </a:prstGeom>
        </p:spPr>
      </p:pic>
      <p:sp>
        <p:nvSpPr>
          <p:cNvPr id="5" name="TextBox 4"/>
          <p:cNvSpPr txBox="1"/>
          <p:nvPr/>
        </p:nvSpPr>
        <p:spPr>
          <a:xfrm>
            <a:off x="276784" y="341883"/>
            <a:ext cx="8482571" cy="954107"/>
          </a:xfrm>
          <a:prstGeom prst="rect">
            <a:avLst/>
          </a:prstGeom>
          <a:noFill/>
        </p:spPr>
        <p:txBody>
          <a:bodyPr wrap="square" rtlCol="0">
            <a:spAutoFit/>
          </a:bodyPr>
          <a:lstStyle/>
          <a:p>
            <a:pPr algn="ctr"/>
            <a:r>
              <a:rPr lang="en-US" sz="2800" dirty="0" smtClean="0">
                <a:latin typeface="Cooper Black"/>
                <a:cs typeface="Cooper Black"/>
              </a:rPr>
              <a:t>Paula</a:t>
            </a:r>
          </a:p>
          <a:p>
            <a:pPr algn="ctr"/>
            <a:r>
              <a:rPr lang="en-US" sz="2800" dirty="0" smtClean="0">
                <a:latin typeface="Cooper Black"/>
                <a:cs typeface="Cooper Black"/>
              </a:rPr>
              <a:t>Teacher, IT Co-</a:t>
            </a:r>
            <a:r>
              <a:rPr lang="en-US" sz="2800" dirty="0" err="1" smtClean="0">
                <a:latin typeface="Cooper Black"/>
                <a:cs typeface="Cooper Black"/>
              </a:rPr>
              <a:t>Ordinator</a:t>
            </a:r>
            <a:r>
              <a:rPr lang="en-US" sz="2800" dirty="0" smtClean="0">
                <a:latin typeface="Cooper Black"/>
                <a:cs typeface="Cooper Black"/>
              </a:rPr>
              <a:t> </a:t>
            </a:r>
            <a:endParaRPr lang="en-US" sz="2800" dirty="0">
              <a:latin typeface="Cooper Black"/>
              <a:cs typeface="Cooper Black"/>
            </a:endParaRPr>
          </a:p>
        </p:txBody>
      </p:sp>
    </p:spTree>
    <p:extLst>
      <p:ext uri="{BB962C8B-B14F-4D97-AF65-F5344CB8AC3E}">
        <p14:creationId xmlns:p14="http://schemas.microsoft.com/office/powerpoint/2010/main" val="270187820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279032">
            <a:off x="404037" y="1098010"/>
            <a:ext cx="6690549" cy="1600202"/>
          </a:xfrm>
        </p:spPr>
        <p:txBody>
          <a:bodyPr>
            <a:normAutofit fontScale="90000"/>
          </a:bodyPr>
          <a:lstStyle/>
          <a:p>
            <a:r>
              <a:rPr lang="en-US" dirty="0" smtClean="0">
                <a:latin typeface="Cooper Black"/>
                <a:cs typeface="Cooper Black"/>
              </a:rPr>
              <a:t>Welcome to the Official Launch of the </a:t>
            </a:r>
            <a:r>
              <a:rPr lang="en-US" dirty="0" err="1" smtClean="0">
                <a:latin typeface="Cooper Black"/>
                <a:cs typeface="Cooper Black"/>
              </a:rPr>
              <a:t>Belmayne</a:t>
            </a:r>
            <a:r>
              <a:rPr lang="en-US" dirty="0" smtClean="0">
                <a:latin typeface="Cooper Black"/>
                <a:cs typeface="Cooper Black"/>
              </a:rPr>
              <a:t> ETNS App!</a:t>
            </a:r>
            <a:endParaRPr lang="en-US" dirty="0">
              <a:latin typeface="Cooper Black"/>
              <a:cs typeface="Cooper Black"/>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916508" y="2528901"/>
            <a:ext cx="5587867" cy="4329100"/>
          </a:xfrm>
          <a:prstGeom prst="rect">
            <a:avLst/>
          </a:prstGeom>
        </p:spPr>
      </p:pic>
      <p:pic>
        <p:nvPicPr>
          <p:cNvPr id="5" name="Picture 4" descr="Screen Shot 2013-10-19 at 16.20.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2591" y="3829225"/>
            <a:ext cx="2586949" cy="1668926"/>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78663921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8984" y="739707"/>
            <a:ext cx="6407219" cy="5853114"/>
          </a:xfrm>
          <a:prstGeom prst="rect">
            <a:avLst/>
          </a:prstGeom>
        </p:spPr>
      </p:pic>
      <p:pic>
        <p:nvPicPr>
          <p:cNvPr id="5" name="Picture 4" descr="Screen Shot 2013-10-19 at 16.21.1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963" y="1936591"/>
            <a:ext cx="3508756" cy="3556231"/>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8822204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90814"/>
            <a:ext cx="8845472" cy="4806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2987824" y="1916832"/>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403648" y="429611"/>
            <a:ext cx="7056784" cy="1200329"/>
          </a:xfrm>
          <a:prstGeom prst="rect">
            <a:avLst/>
          </a:prstGeom>
          <a:noFill/>
        </p:spPr>
        <p:txBody>
          <a:bodyPr wrap="square" rtlCol="0">
            <a:spAutoFit/>
          </a:bodyPr>
          <a:lstStyle/>
          <a:p>
            <a:r>
              <a:rPr lang="en-US" sz="3600" dirty="0" smtClean="0">
                <a:latin typeface="Cambria"/>
                <a:cs typeface="Cambria"/>
              </a:rPr>
              <a:t>John – Patron Rep</a:t>
            </a:r>
          </a:p>
          <a:p>
            <a:r>
              <a:rPr lang="en-US" sz="3600" dirty="0" smtClean="0">
                <a:latin typeface="Cambria"/>
                <a:cs typeface="Cambria"/>
              </a:rPr>
              <a:t>Chairman</a:t>
            </a:r>
            <a:endParaRPr lang="en-IE" sz="3600" dirty="0">
              <a:latin typeface="Cambria"/>
              <a:cs typeface="Cambria"/>
            </a:endParaRPr>
          </a:p>
        </p:txBody>
      </p:sp>
      <p:pic>
        <p:nvPicPr>
          <p:cNvPr id="6" name="Picture 5"/>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369936531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910" y="0"/>
            <a:ext cx="8852092" cy="6858000"/>
          </a:xfrm>
          <a:prstGeom prst="rect">
            <a:avLst/>
          </a:prstGeom>
        </p:spPr>
      </p:pic>
      <p:pic>
        <p:nvPicPr>
          <p:cNvPr id="2" name="Picture 1" descr="Screen Shot 2013-10-19 at 16.26.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915" y="1412245"/>
            <a:ext cx="4697668" cy="425315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273094635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910" y="0"/>
            <a:ext cx="8852092" cy="6858000"/>
          </a:xfrm>
          <a:prstGeom prst="rect">
            <a:avLst/>
          </a:prstGeom>
        </p:spPr>
      </p:pic>
      <p:pic>
        <p:nvPicPr>
          <p:cNvPr id="2" name="Picture 1" descr="Screen Shot 2013-10-19 at 16.27.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2536" y="1428665"/>
            <a:ext cx="4750237" cy="4154622"/>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394977051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910" y="0"/>
            <a:ext cx="8852092" cy="6858000"/>
          </a:xfrm>
          <a:prstGeom prst="rect">
            <a:avLst/>
          </a:prstGeom>
        </p:spPr>
      </p:pic>
      <p:pic>
        <p:nvPicPr>
          <p:cNvPr id="3" name="Picture 2" descr="Screen Shot 2013-10-19 at 16.28.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935" y="1412245"/>
            <a:ext cx="4694228" cy="425315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328881819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910" y="0"/>
            <a:ext cx="8852092" cy="6858000"/>
          </a:xfrm>
          <a:prstGeom prst="rect">
            <a:avLst/>
          </a:prstGeom>
        </p:spPr>
      </p:pic>
      <p:pic>
        <p:nvPicPr>
          <p:cNvPr id="3" name="Picture 2" descr="Screen Shot 2013-10-19 at 16.32.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037" y="1429612"/>
            <a:ext cx="4641465" cy="4170098"/>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244397377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1800" y="293091"/>
            <a:ext cx="6685303" cy="6425596"/>
          </a:xfrm>
          <a:prstGeom prst="rect">
            <a:avLst/>
          </a:prstGeom>
        </p:spPr>
      </p:pic>
      <p:pic>
        <p:nvPicPr>
          <p:cNvPr id="2" name="Picture 1" descr="Screen Shot 2013-10-19 at 16.35.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085" y="1581599"/>
            <a:ext cx="3571374" cy="3921564"/>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209515031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81" y="159688"/>
            <a:ext cx="8686800" cy="1143000"/>
          </a:xfrm>
        </p:spPr>
        <p:txBody>
          <a:bodyPr/>
          <a:lstStyle/>
          <a:p>
            <a:r>
              <a:rPr lang="en-US" dirty="0" smtClean="0">
                <a:latin typeface="Cooper Black"/>
                <a:cs typeface="Cooper Black"/>
              </a:rPr>
              <a:t>Where can you get it?</a:t>
            </a:r>
            <a:endParaRPr lang="en-US" dirty="0">
              <a:latin typeface="Cooper Black"/>
              <a:cs typeface="Cooper Black"/>
            </a:endParaRPr>
          </a:p>
        </p:txBody>
      </p:sp>
      <p:sp>
        <p:nvSpPr>
          <p:cNvPr id="3" name="Content Placeholder 2"/>
          <p:cNvSpPr>
            <a:spLocks noGrp="1"/>
          </p:cNvSpPr>
          <p:nvPr>
            <p:ph idx="1"/>
          </p:nvPr>
        </p:nvSpPr>
        <p:spPr>
          <a:xfrm>
            <a:off x="457200" y="1302689"/>
            <a:ext cx="8229600" cy="1176948"/>
          </a:xfrm>
        </p:spPr>
        <p:txBody>
          <a:bodyPr/>
          <a:lstStyle/>
          <a:p>
            <a:r>
              <a:rPr lang="en-US" dirty="0" smtClean="0">
                <a:latin typeface="Cambria"/>
                <a:cs typeface="Cambria"/>
              </a:rPr>
              <a:t>Google Play Store</a:t>
            </a:r>
          </a:p>
          <a:p>
            <a:r>
              <a:rPr lang="en-US" dirty="0" smtClean="0">
                <a:latin typeface="Cambria"/>
                <a:cs typeface="Cambria"/>
              </a:rPr>
              <a:t>Amazon Store</a:t>
            </a:r>
            <a:endParaRPr lang="en-US" dirty="0">
              <a:latin typeface="Cambria"/>
              <a:cs typeface="Cambria"/>
            </a:endParaRPr>
          </a:p>
        </p:txBody>
      </p:sp>
      <p:pic>
        <p:nvPicPr>
          <p:cNvPr id="4" name="Picture 3" descr="Screen Shot 2013-10-19 at 16.21.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585" y="2798570"/>
            <a:ext cx="6631675" cy="3747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2" y="-97680"/>
            <a:ext cx="1215583" cy="683765"/>
          </a:xfrm>
          <a:prstGeom prst="rect">
            <a:avLst/>
          </a:prstGeom>
        </p:spPr>
      </p:pic>
    </p:spTree>
    <p:extLst>
      <p:ext uri="{BB962C8B-B14F-4D97-AF65-F5344CB8AC3E}">
        <p14:creationId xmlns:p14="http://schemas.microsoft.com/office/powerpoint/2010/main" val="28020890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38"/>
            <a:ext cx="9144000" cy="1143000"/>
          </a:xfrm>
        </p:spPr>
        <p:txBody>
          <a:bodyPr/>
          <a:lstStyle/>
          <a:p>
            <a:r>
              <a:rPr lang="en-US" dirty="0" smtClean="0">
                <a:latin typeface="Cooper Black"/>
                <a:cs typeface="Cooper Black"/>
              </a:rPr>
              <a:t>What can use this App?</a:t>
            </a:r>
            <a:endParaRPr lang="en-US" dirty="0">
              <a:latin typeface="Cooper Black"/>
              <a:cs typeface="Cooper Black"/>
            </a:endParaRPr>
          </a:p>
        </p:txBody>
      </p:sp>
      <p:sp>
        <p:nvSpPr>
          <p:cNvPr id="3" name="Content Placeholder 2"/>
          <p:cNvSpPr>
            <a:spLocks noGrp="1"/>
          </p:cNvSpPr>
          <p:nvPr>
            <p:ph idx="1"/>
          </p:nvPr>
        </p:nvSpPr>
        <p:spPr>
          <a:xfrm>
            <a:off x="457200" y="1072789"/>
            <a:ext cx="8229600" cy="1240706"/>
          </a:xfrm>
        </p:spPr>
        <p:txBody>
          <a:bodyPr>
            <a:normAutofit fontScale="85000" lnSpcReduction="20000"/>
          </a:bodyPr>
          <a:lstStyle/>
          <a:p>
            <a:r>
              <a:rPr lang="en-US" dirty="0" smtClean="0">
                <a:latin typeface="Cambria"/>
                <a:cs typeface="Cambria"/>
              </a:rPr>
              <a:t>Any Android smartphone – </a:t>
            </a:r>
            <a:r>
              <a:rPr lang="en-US" dirty="0">
                <a:latin typeface="Cambria"/>
                <a:cs typeface="Cambria"/>
              </a:rPr>
              <a:t>S</a:t>
            </a:r>
            <a:r>
              <a:rPr lang="en-US" dirty="0" smtClean="0">
                <a:latin typeface="Cambria"/>
                <a:cs typeface="Cambria"/>
              </a:rPr>
              <a:t>amsung Galaxy, HTC etc.,</a:t>
            </a:r>
          </a:p>
          <a:p>
            <a:r>
              <a:rPr lang="en-US" dirty="0" smtClean="0">
                <a:latin typeface="Cambria"/>
                <a:cs typeface="Cambria"/>
              </a:rPr>
              <a:t>Kindle Fire</a:t>
            </a:r>
            <a:endParaRPr lang="en-US" dirty="0">
              <a:latin typeface="Cambria"/>
              <a:cs typeface="Cambria"/>
            </a:endParaRPr>
          </a:p>
        </p:txBody>
      </p:sp>
      <p:pic>
        <p:nvPicPr>
          <p:cNvPr id="4" name="Picture 3"/>
          <p:cNvPicPr>
            <a:picLocks noChangeAspect="1"/>
          </p:cNvPicPr>
          <p:nvPr/>
        </p:nvPicPr>
        <p:blipFill>
          <a:blip r:embed="rId2"/>
          <a:stretch>
            <a:fillRect/>
          </a:stretch>
        </p:blipFill>
        <p:spPr>
          <a:xfrm>
            <a:off x="1828101" y="2808066"/>
            <a:ext cx="5505067" cy="3543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99900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41974"/>
            <a:ext cx="8845472" cy="4871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3851920" y="1916832"/>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403648" y="404676"/>
            <a:ext cx="7056784" cy="1200329"/>
          </a:xfrm>
          <a:prstGeom prst="rect">
            <a:avLst/>
          </a:prstGeom>
          <a:noFill/>
        </p:spPr>
        <p:txBody>
          <a:bodyPr wrap="square" rtlCol="0">
            <a:spAutoFit/>
          </a:bodyPr>
          <a:lstStyle/>
          <a:p>
            <a:r>
              <a:rPr lang="en-US" sz="3600" dirty="0" smtClean="0">
                <a:latin typeface="Cambria"/>
                <a:cs typeface="Cambria"/>
              </a:rPr>
              <a:t>Tony – Parent Rep </a:t>
            </a:r>
          </a:p>
          <a:p>
            <a:r>
              <a:rPr lang="en-US" sz="3600" dirty="0" smtClean="0">
                <a:latin typeface="Cambria"/>
                <a:cs typeface="Cambria"/>
              </a:rPr>
              <a:t>Building</a:t>
            </a:r>
            <a:endParaRPr lang="en-IE" sz="3600" dirty="0">
              <a:latin typeface="Cambria"/>
              <a:cs typeface="Cambria"/>
            </a:endParaRPr>
          </a:p>
        </p:txBody>
      </p:sp>
      <p:pic>
        <p:nvPicPr>
          <p:cNvPr id="6" name="Picture 5"/>
          <p:cNvPicPr>
            <a:picLocks noChangeAspect="1"/>
          </p:cNvPicPr>
          <p:nvPr/>
        </p:nvPicPr>
        <p:blipFill>
          <a:blip r:embed="rId3"/>
          <a:stretch>
            <a:fillRect/>
          </a:stretch>
        </p:blipFill>
        <p:spPr>
          <a:xfrm>
            <a:off x="2" y="-130239"/>
            <a:ext cx="911687" cy="911687"/>
          </a:xfrm>
          <a:prstGeom prst="rect">
            <a:avLst/>
          </a:prstGeom>
        </p:spPr>
      </p:pic>
    </p:spTree>
    <p:extLst>
      <p:ext uri="{BB962C8B-B14F-4D97-AF65-F5344CB8AC3E}">
        <p14:creationId xmlns:p14="http://schemas.microsoft.com/office/powerpoint/2010/main" val="26518003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18967"/>
            <a:ext cx="8845472" cy="48783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Oval 1"/>
          <p:cNvSpPr/>
          <p:nvPr/>
        </p:nvSpPr>
        <p:spPr>
          <a:xfrm>
            <a:off x="4644008" y="1916832"/>
            <a:ext cx="1224136"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p:cNvSpPr txBox="1"/>
          <p:nvPr/>
        </p:nvSpPr>
        <p:spPr>
          <a:xfrm>
            <a:off x="1403648" y="469798"/>
            <a:ext cx="7056784" cy="1200329"/>
          </a:xfrm>
          <a:prstGeom prst="rect">
            <a:avLst/>
          </a:prstGeom>
          <a:noFill/>
        </p:spPr>
        <p:txBody>
          <a:bodyPr wrap="square" rtlCol="0">
            <a:spAutoFit/>
          </a:bodyPr>
          <a:lstStyle/>
          <a:p>
            <a:r>
              <a:rPr lang="en-US" sz="3600" dirty="0" smtClean="0">
                <a:latin typeface="Cambria"/>
                <a:cs typeface="Cambria"/>
              </a:rPr>
              <a:t>Sinead – Teacher Rep </a:t>
            </a:r>
          </a:p>
          <a:p>
            <a:r>
              <a:rPr lang="en-US" sz="3600" dirty="0" smtClean="0">
                <a:latin typeface="Cambria"/>
                <a:cs typeface="Cambria"/>
              </a:rPr>
              <a:t>Principal</a:t>
            </a:r>
            <a:endParaRPr lang="en-IE" sz="3600" dirty="0">
              <a:latin typeface="Cambria"/>
              <a:cs typeface="Cambria"/>
            </a:endParaRPr>
          </a:p>
        </p:txBody>
      </p:sp>
      <p:pic>
        <p:nvPicPr>
          <p:cNvPr id="6" name="Picture 5"/>
          <p:cNvPicPr>
            <a:picLocks noChangeAspect="1"/>
          </p:cNvPicPr>
          <p:nvPr/>
        </p:nvPicPr>
        <p:blipFill>
          <a:blip r:embed="rId3"/>
          <a:stretch>
            <a:fillRect/>
          </a:stretch>
        </p:blipFill>
        <p:spPr>
          <a:xfrm>
            <a:off x="2" y="-162799"/>
            <a:ext cx="911687" cy="911687"/>
          </a:xfrm>
          <a:prstGeom prst="rect">
            <a:avLst/>
          </a:prstGeom>
        </p:spPr>
      </p:pic>
    </p:spTree>
    <p:extLst>
      <p:ext uri="{BB962C8B-B14F-4D97-AF65-F5344CB8AC3E}">
        <p14:creationId xmlns:p14="http://schemas.microsoft.com/office/powerpoint/2010/main" val="191513230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353</TotalTime>
  <Words>2000</Words>
  <Application>Microsoft Macintosh PowerPoint</Application>
  <PresentationFormat>On-screen Show (4:3)</PresentationFormat>
  <Paragraphs>456</Paragraphs>
  <Slides>76</Slides>
  <Notes>9</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Belmayne ETNS Annual General Meeting 2013</vt:lpstr>
      <vt:lpstr>Belmayne ETNS Annual General Meeting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BOM - What do we do ?</vt:lpstr>
      <vt:lpstr>BOM - What do we do ?</vt:lpstr>
      <vt:lpstr>BOM - What do we do ?</vt:lpstr>
      <vt:lpstr>BOM - What do we do ?</vt:lpstr>
      <vt:lpstr>School Finances</vt:lpstr>
      <vt:lpstr>PowerPoint Presentation</vt:lpstr>
      <vt:lpstr>PowerPoint Presentation</vt:lpstr>
      <vt:lpstr>PowerPoint Presentation</vt:lpstr>
      <vt:lpstr>PowerPoint Presentation</vt:lpstr>
      <vt:lpstr>Principal’s Role</vt:lpstr>
      <vt:lpstr>2008/2009</vt:lpstr>
      <vt:lpstr>5 Year Plan</vt:lpstr>
      <vt:lpstr>5 Year Plan</vt:lpstr>
      <vt:lpstr>5 Year Plan</vt:lpstr>
      <vt:lpstr>2013</vt:lpstr>
      <vt:lpstr>Our Staff</vt:lpstr>
      <vt:lpstr>Parents</vt:lpstr>
      <vt:lpstr>What’s next?</vt:lpstr>
      <vt:lpstr>Team Teaching</vt:lpstr>
      <vt:lpstr>PowerPoint Presentation</vt:lpstr>
      <vt:lpstr>Standardised Test Results 2013</vt:lpstr>
      <vt:lpstr>MICRA-T &amp; SIGMA-T National Distribution</vt:lpstr>
      <vt:lpstr>MICRA-T &amp; SIGMA-T National Distribution</vt:lpstr>
      <vt:lpstr>MICRA-T Results 2013</vt:lpstr>
      <vt:lpstr>MICRA-T Scores in Belmayne ETNS compared to the National Average</vt:lpstr>
      <vt:lpstr>MICRA-T Scores in Belmayne ETNS compared to the National Average</vt:lpstr>
      <vt:lpstr>MICRA-T Scores in Belmayne ETNS compared to the National Average</vt:lpstr>
      <vt:lpstr>MICRA-T Scores in Belmayne ETNS compared to the National Average</vt:lpstr>
      <vt:lpstr>MICRA-T Scores in Belmayne ETNS compared to the National Average</vt:lpstr>
      <vt:lpstr>SIGMA-T Results 2013</vt:lpstr>
      <vt:lpstr>SIGMA-T Scores in Belmayne ETNS compared to the National Average</vt:lpstr>
      <vt:lpstr>SIGMA-T Scores in Belmayne ETNS compared to the National Average</vt:lpstr>
      <vt:lpstr>SIGMA-T Scores in Belmayne ETNS compared to the National Average</vt:lpstr>
      <vt:lpstr>SIGMA-T Scores in Belmayne ETNS compared to the National Average</vt:lpstr>
      <vt:lpstr>PowerPoint Presentation</vt:lpstr>
      <vt:lpstr>PowerPoint Presentation</vt:lpstr>
      <vt:lpstr>Morality and Spirituality</vt:lpstr>
      <vt:lpstr>Ethics and the Environment</vt:lpstr>
      <vt:lpstr>Equality and Justice</vt:lpstr>
      <vt:lpstr>Belief Systems 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is the Parents Council’s role in the school?</vt:lpstr>
      <vt:lpstr>The Last Year</vt:lpstr>
      <vt:lpstr>PowerPoint Presentation</vt:lpstr>
      <vt:lpstr>PowerPoint Presentation</vt:lpstr>
      <vt:lpstr>PowerPoint Presentation</vt:lpstr>
      <vt:lpstr>Welcome to the Official Launch of the Belmayne ETNS App!</vt:lpstr>
      <vt:lpstr>PowerPoint Presentation</vt:lpstr>
      <vt:lpstr>PowerPoint Presentation</vt:lpstr>
      <vt:lpstr>PowerPoint Presentation</vt:lpstr>
      <vt:lpstr>PowerPoint Presentation</vt:lpstr>
      <vt:lpstr>PowerPoint Presentation</vt:lpstr>
      <vt:lpstr>PowerPoint Presentation</vt:lpstr>
      <vt:lpstr>Where can you get it?</vt:lpstr>
      <vt:lpstr>What can use this App?</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Belmayne ETNS Annual General Meeting 2013</dc:title>
  <dc:creator>Paula Lehane</dc:creator>
  <cp:lastModifiedBy>Paula Lehane</cp:lastModifiedBy>
  <cp:revision>50</cp:revision>
  <dcterms:created xsi:type="dcterms:W3CDTF">2013-10-22T18:52:54Z</dcterms:created>
  <dcterms:modified xsi:type="dcterms:W3CDTF">2013-10-28T12:30:33Z</dcterms:modified>
</cp:coreProperties>
</file>